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3" r:id="rId14"/>
    <p:sldId id="269" r:id="rId15"/>
    <p:sldId id="270" r:id="rId16"/>
    <p:sldId id="271" r:id="rId17"/>
    <p:sldId id="295" r:id="rId18"/>
    <p:sldId id="282" r:id="rId19"/>
    <p:sldId id="294" r:id="rId20"/>
    <p:sldId id="277" r:id="rId21"/>
    <p:sldId id="274" r:id="rId22"/>
    <p:sldId id="275" r:id="rId23"/>
    <p:sldId id="276" r:id="rId24"/>
    <p:sldId id="278" r:id="rId25"/>
    <p:sldId id="279" r:id="rId26"/>
    <p:sldId id="280" r:id="rId27"/>
    <p:sldId id="281" r:id="rId28"/>
    <p:sldId id="283" r:id="rId29"/>
    <p:sldId id="284" r:id="rId30"/>
    <p:sldId id="285" r:id="rId31"/>
    <p:sldId id="286" r:id="rId32"/>
    <p:sldId id="287" r:id="rId33"/>
    <p:sldId id="288" r:id="rId34"/>
    <p:sldId id="289" r:id="rId35"/>
    <p:sldId id="290" r:id="rId36"/>
    <p:sldId id="291" r:id="rId37"/>
    <p:sldId id="292" r:id="rId38"/>
    <p:sldId id="293" r:id="rId39"/>
    <p:sldId id="272" r:id="rId40"/>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5" d="100"/>
          <a:sy n="105"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DCE38-6A37-4701-8B22-BC17BF27436F}" type="datetimeFigureOut">
              <a:rPr lang="nl-BE" smtClean="0"/>
              <a:t>18/03/2020</a:t>
            </a:fld>
            <a:endParaRPr lang="nl-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nl-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B4603E-71EC-4632-84D5-3238C13B564F}" type="slidenum">
              <a:rPr lang="nl-BE" smtClean="0"/>
              <a:t>‹N°›</a:t>
            </a:fld>
            <a:endParaRPr lang="nl-BE"/>
          </a:p>
        </p:txBody>
      </p:sp>
    </p:spTree>
    <p:extLst>
      <p:ext uri="{BB962C8B-B14F-4D97-AF65-F5344CB8AC3E}">
        <p14:creationId xmlns:p14="http://schemas.microsoft.com/office/powerpoint/2010/main" val="450405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fr.wikipedia.org/wiki/Anatomie" TargetMode="External"/><Relationship Id="rId13" Type="http://schemas.openxmlformats.org/officeDocument/2006/relationships/hyperlink" Target="http://fr.wikipedia.org/wiki/Sociologie" TargetMode="External"/><Relationship Id="rId3" Type="http://schemas.openxmlformats.org/officeDocument/2006/relationships/hyperlink" Target="http://fr.wikipedia.org/wiki/Sciences_humaines_et_sociales" TargetMode="External"/><Relationship Id="rId7" Type="http://schemas.openxmlformats.org/officeDocument/2006/relationships/hyperlink" Target="http://fr.wikipedia.org/wiki/Homo_sapiens" TargetMode="External"/><Relationship Id="rId12" Type="http://schemas.openxmlformats.org/officeDocument/2006/relationships/hyperlink" Target="http://fr.wikipedia.org/wiki/Culturel" TargetMode="External"/><Relationship Id="rId2" Type="http://schemas.openxmlformats.org/officeDocument/2006/relationships/slide" Target="../slides/slide12.xml"/><Relationship Id="rId16" Type="http://schemas.openxmlformats.org/officeDocument/2006/relationships/hyperlink" Target="http://fr.wikipedia.org/wiki/G%C3%A9ographie" TargetMode="External"/><Relationship Id="rId1" Type="http://schemas.openxmlformats.org/officeDocument/2006/relationships/notesMaster" Target="../notesMasters/notesMaster1.xml"/><Relationship Id="rId6" Type="http://schemas.openxmlformats.org/officeDocument/2006/relationships/hyperlink" Target="http://fr.wikipedia.org/wiki/Sciences" TargetMode="External"/><Relationship Id="rId11" Type="http://schemas.openxmlformats.org/officeDocument/2006/relationships/hyperlink" Target="http://fr.wikipedia.org/wiki/%C3%89volution_(biologie)" TargetMode="External"/><Relationship Id="rId5" Type="http://schemas.openxmlformats.org/officeDocument/2006/relationships/hyperlink" Target="http://fr.wikipedia.org/wiki/Sociologue" TargetMode="External"/><Relationship Id="rId15" Type="http://schemas.openxmlformats.org/officeDocument/2006/relationships/hyperlink" Target="http://fr.wikipedia.org/wiki/Psychologie" TargetMode="External"/><Relationship Id="rId10" Type="http://schemas.openxmlformats.org/officeDocument/2006/relationships/hyperlink" Target="http://fr.wikipedia.org/wiki/Physiologie" TargetMode="External"/><Relationship Id="rId4" Type="http://schemas.openxmlformats.org/officeDocument/2006/relationships/hyperlink" Target="http://fr.wikipedia.org/wiki/Social" TargetMode="External"/><Relationship Id="rId9" Type="http://schemas.openxmlformats.org/officeDocument/2006/relationships/hyperlink" Target="http://fr.wikipedia.org/wiki/Morphologie_(biologie)" TargetMode="External"/><Relationship Id="rId14" Type="http://schemas.openxmlformats.org/officeDocument/2006/relationships/hyperlink" Target="http://fr.wikipedia.org/wiki/Religion"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fr.wikipedia.org/wiki/Philosophie"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fr.wikipedia.org/wiki/Aristote" TargetMode="External"/><Relationship Id="rId4" Type="http://schemas.openxmlformats.org/officeDocument/2006/relationships/hyperlink" Target="http://fr.wikipedia.org/wiki/%C3%8Atre"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fr.wikipedia.org/wiki/1920" TargetMode="External"/><Relationship Id="rId3" Type="http://schemas.openxmlformats.org/officeDocument/2006/relationships/hyperlink" Target="https://fr.wikipedia.org/wiki/21_avril" TargetMode="External"/><Relationship Id="rId7" Type="http://schemas.openxmlformats.org/officeDocument/2006/relationships/hyperlink" Target="https://fr.wikipedia.org/wiki/Juin_1920"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fr.wikipedia.org/wiki/14_juin" TargetMode="External"/><Relationship Id="rId5" Type="http://schemas.openxmlformats.org/officeDocument/2006/relationships/hyperlink" Target="https://fr.wikipedia.org/wiki/1864" TargetMode="External"/><Relationship Id="rId10" Type="http://schemas.openxmlformats.org/officeDocument/2006/relationships/hyperlink" Target="https://fr.wikipedia.org/wiki/Allemagne" TargetMode="External"/><Relationship Id="rId4" Type="http://schemas.openxmlformats.org/officeDocument/2006/relationships/hyperlink" Target="https://fr.wikipedia.org/wiki/Avril_1864" TargetMode="External"/><Relationship Id="rId9" Type="http://schemas.openxmlformats.org/officeDocument/2006/relationships/hyperlink" Target="https://fr.wikipedia.org/wiki/Sociologi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a:effectLst/>
              </a:rPr>
              <a:t>La </a:t>
            </a:r>
            <a:r>
              <a:rPr lang="fr-FR" sz="1200" b="1" dirty="0">
                <a:effectLst/>
              </a:rPr>
              <a:t>sociologie</a:t>
            </a:r>
            <a:r>
              <a:rPr lang="fr-FR" sz="1200" dirty="0">
                <a:effectLst/>
              </a:rPr>
              <a:t> peut être définie comme la branche des </a:t>
            </a:r>
            <a:r>
              <a:rPr lang="fr-FR" sz="1200" u="sng" dirty="0">
                <a:effectLst/>
                <a:hlinkClick r:id="rId3" tooltip="Sciences humaines et sociales"/>
              </a:rPr>
              <a:t>sciences humaines</a:t>
            </a:r>
            <a:r>
              <a:rPr lang="fr-FR" sz="1200" dirty="0">
                <a:effectLst/>
              </a:rPr>
              <a:t> qui cherche à comprendre et à expliquer l'impact de la </a:t>
            </a:r>
            <a:r>
              <a:rPr lang="fr-FR" sz="1200" u="sng" dirty="0">
                <a:effectLst/>
                <a:hlinkClick r:id="rId4" tooltip="Social"/>
              </a:rPr>
              <a:t>dimension sociale</a:t>
            </a:r>
            <a:r>
              <a:rPr lang="fr-FR" sz="1200" dirty="0">
                <a:effectLst/>
              </a:rPr>
              <a:t> sur les représentations (façons de penser) et les comportements (façons d'agir) humains.</a:t>
            </a:r>
            <a:endParaRPr lang="nl-BE" sz="1200" dirty="0">
              <a:effectLst/>
            </a:endParaRPr>
          </a:p>
          <a:p>
            <a:r>
              <a:rPr lang="fr-FR" sz="1200" dirty="0">
                <a:effectLst/>
              </a:rPr>
              <a:t>Ses objets de recherche sont très variés puisque les </a:t>
            </a:r>
            <a:r>
              <a:rPr lang="fr-FR" sz="1200" u="sng" dirty="0">
                <a:effectLst/>
                <a:hlinkClick r:id="rId5" tooltip="Sociologue"/>
              </a:rPr>
              <a:t>sociologues</a:t>
            </a:r>
            <a:r>
              <a:rPr lang="fr-FR" sz="1200" dirty="0">
                <a:effectLst/>
              </a:rPr>
              <a:t> s'intéressent à la fois au travail, à la famille, aux médias, aux relations, aux réseaux sociaux, aux rapports de genre (hommes/femmes), aux statuts et fonctions, aux religions, ou encore aux formes de cultures et d'ethnicités...C'est elle qui pousse l'humain à réagir en société de façon à modifier ou préserver son statut social.</a:t>
            </a:r>
            <a:endParaRPr lang="nl-BE" sz="1200" dirty="0">
              <a:effectLst/>
            </a:endParaRPr>
          </a:p>
          <a:p>
            <a:r>
              <a:rPr lang="fr-FR" sz="1200" dirty="0">
                <a:effectLst/>
              </a:rPr>
              <a:t>L'</a:t>
            </a:r>
            <a:r>
              <a:rPr lang="fr-FR" sz="1200" b="1" dirty="0">
                <a:effectLst/>
              </a:rPr>
              <a:t>anthropologie</a:t>
            </a:r>
            <a:r>
              <a:rPr lang="fr-FR" sz="1200" dirty="0">
                <a:effectLst/>
              </a:rPr>
              <a:t> est la branche des </a:t>
            </a:r>
            <a:r>
              <a:rPr lang="fr-FR" sz="1200" u="sng" dirty="0">
                <a:effectLst/>
                <a:hlinkClick r:id="rId6" tooltip="Sciences"/>
              </a:rPr>
              <a:t>sciences</a:t>
            </a:r>
            <a:r>
              <a:rPr lang="fr-FR" sz="1200" dirty="0">
                <a:effectLst/>
              </a:rPr>
              <a:t> qui étudie l'</a:t>
            </a:r>
            <a:r>
              <a:rPr lang="fr-FR" sz="1200" u="sng" dirty="0">
                <a:effectLst/>
                <a:hlinkClick r:id="rId7" tooltip="Homo sapiens"/>
              </a:rPr>
              <a:t>être humain</a:t>
            </a:r>
            <a:r>
              <a:rPr lang="fr-FR" sz="1200" dirty="0">
                <a:effectLst/>
              </a:rPr>
              <a:t> sous tous ses aspects, à la fois physiques (</a:t>
            </a:r>
            <a:r>
              <a:rPr lang="fr-FR" sz="1200" u="sng" dirty="0">
                <a:effectLst/>
                <a:hlinkClick r:id="rId8" tooltip="Anatomie"/>
              </a:rPr>
              <a:t>anatomiques</a:t>
            </a:r>
            <a:r>
              <a:rPr lang="fr-FR" sz="1200" dirty="0">
                <a:effectLst/>
              </a:rPr>
              <a:t>, </a:t>
            </a:r>
            <a:r>
              <a:rPr lang="fr-FR" sz="1200" u="sng" dirty="0">
                <a:effectLst/>
                <a:hlinkClick r:id="rId9" tooltip="Morphologie (biologie)"/>
              </a:rPr>
              <a:t>morphologiques</a:t>
            </a:r>
            <a:r>
              <a:rPr lang="fr-FR" sz="1200" dirty="0">
                <a:effectLst/>
              </a:rPr>
              <a:t>, </a:t>
            </a:r>
            <a:r>
              <a:rPr lang="fr-FR" sz="1200" u="sng" dirty="0">
                <a:effectLst/>
                <a:hlinkClick r:id="rId10" tooltip="Physiologie"/>
              </a:rPr>
              <a:t>physiologiques</a:t>
            </a:r>
            <a:r>
              <a:rPr lang="fr-FR" sz="1200" dirty="0">
                <a:effectLst/>
              </a:rPr>
              <a:t>, </a:t>
            </a:r>
            <a:r>
              <a:rPr lang="fr-FR" sz="1200" u="sng" dirty="0">
                <a:effectLst/>
                <a:hlinkClick r:id="rId11" tooltip="Évolution (biologie)"/>
              </a:rPr>
              <a:t>évolutifs</a:t>
            </a:r>
            <a:r>
              <a:rPr lang="fr-FR" sz="1200" dirty="0">
                <a:effectLst/>
              </a:rPr>
              <a:t>, etc.) et </a:t>
            </a:r>
            <a:r>
              <a:rPr lang="fr-FR" sz="1200" u="sng" dirty="0">
                <a:effectLst/>
                <a:hlinkClick r:id="rId12" tooltip="Culturel"/>
              </a:rPr>
              <a:t>culturels</a:t>
            </a:r>
            <a:r>
              <a:rPr lang="fr-FR" sz="1200" dirty="0">
                <a:effectLst/>
              </a:rPr>
              <a:t> (</a:t>
            </a:r>
            <a:r>
              <a:rPr lang="fr-FR" sz="1200" u="sng" dirty="0" err="1">
                <a:effectLst/>
                <a:hlinkClick r:id="rId13" tooltip="Sociologie"/>
              </a:rPr>
              <a:t>socio</a:t>
            </a:r>
            <a:r>
              <a:rPr lang="fr-FR" sz="1200" dirty="0" err="1">
                <a:effectLst/>
              </a:rPr>
              <a:t>-</a:t>
            </a:r>
            <a:r>
              <a:rPr lang="fr-FR" sz="1200" u="sng" dirty="0" err="1">
                <a:effectLst/>
                <a:hlinkClick r:id="rId14" tooltip="Religion"/>
              </a:rPr>
              <a:t>religieux</a:t>
            </a:r>
            <a:r>
              <a:rPr lang="fr-FR" sz="1200" dirty="0">
                <a:effectLst/>
              </a:rPr>
              <a:t>, </a:t>
            </a:r>
            <a:r>
              <a:rPr lang="fr-FR" sz="1200" u="sng" dirty="0">
                <a:effectLst/>
                <a:hlinkClick r:id="rId15" tooltip="Psychologie"/>
              </a:rPr>
              <a:t>psychologiques</a:t>
            </a:r>
            <a:r>
              <a:rPr lang="fr-FR" sz="1200" dirty="0">
                <a:effectLst/>
              </a:rPr>
              <a:t>, </a:t>
            </a:r>
            <a:r>
              <a:rPr lang="fr-FR" sz="1200" u="sng" dirty="0">
                <a:effectLst/>
                <a:hlinkClick r:id="rId16" tooltip="Géographie"/>
              </a:rPr>
              <a:t>géographiques</a:t>
            </a:r>
            <a:r>
              <a:rPr lang="fr-FR" sz="1200" dirty="0">
                <a:effectLst/>
              </a:rPr>
              <a:t>, etc.). </a:t>
            </a:r>
            <a:endParaRPr lang="nl-BE" sz="1200" dirty="0">
              <a:effectLst/>
            </a:endParaRPr>
          </a:p>
          <a:p>
            <a:endParaRPr lang="nl-BE" sz="1200" dirty="0"/>
          </a:p>
          <a:p>
            <a:endParaRPr lang="nl-BE" sz="1200" dirty="0"/>
          </a:p>
          <a:p>
            <a:endParaRPr lang="nl-BE" dirty="0"/>
          </a:p>
        </p:txBody>
      </p:sp>
      <p:sp>
        <p:nvSpPr>
          <p:cNvPr id="4" name="Espace réservé du numéro de diapositive 3"/>
          <p:cNvSpPr>
            <a:spLocks noGrp="1"/>
          </p:cNvSpPr>
          <p:nvPr>
            <p:ph type="sldNum" sz="quarter" idx="10"/>
          </p:nvPr>
        </p:nvSpPr>
        <p:spPr/>
        <p:txBody>
          <a:bodyPr/>
          <a:lstStyle/>
          <a:p>
            <a:fld id="{23B4603E-71EC-4632-84D5-3238C13B564F}" type="slidenum">
              <a:rPr lang="nl-BE" smtClean="0"/>
              <a:t>12</a:t>
            </a:fld>
            <a:endParaRPr lang="nl-BE"/>
          </a:p>
        </p:txBody>
      </p:sp>
    </p:spTree>
    <p:extLst>
      <p:ext uri="{BB962C8B-B14F-4D97-AF65-F5344CB8AC3E}">
        <p14:creationId xmlns:p14="http://schemas.microsoft.com/office/powerpoint/2010/main" val="2666206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effectLst/>
              </a:rPr>
              <a:t>L'</a:t>
            </a:r>
            <a:r>
              <a:rPr lang="fr-FR" b="1" dirty="0">
                <a:effectLst/>
              </a:rPr>
              <a:t>ontologie</a:t>
            </a:r>
            <a:r>
              <a:rPr lang="fr-FR" dirty="0">
                <a:effectLst/>
              </a:rPr>
              <a:t> est une branche de la </a:t>
            </a:r>
            <a:r>
              <a:rPr lang="fr-FR" u="sng" dirty="0">
                <a:effectLst/>
                <a:hlinkClick r:id="rId3" tooltip="Philosophie"/>
              </a:rPr>
              <a:t>philosophie</a:t>
            </a:r>
            <a:r>
              <a:rPr lang="fr-FR" dirty="0">
                <a:effectLst/>
              </a:rPr>
              <a:t> concernant l'étude de l'</a:t>
            </a:r>
            <a:r>
              <a:rPr lang="fr-FR" u="sng" dirty="0">
                <a:effectLst/>
                <a:hlinkClick r:id="rId4" tooltip="Être"/>
              </a:rPr>
              <a:t>être</a:t>
            </a:r>
            <a:r>
              <a:rPr lang="fr-FR" dirty="0">
                <a:effectLst/>
              </a:rPr>
              <a:t>, de ses modalités et de ses propriétés. En philosophie, l'</a:t>
            </a:r>
            <a:r>
              <a:rPr lang="fr-FR" b="1" dirty="0">
                <a:effectLst/>
              </a:rPr>
              <a:t>ontologie</a:t>
            </a:r>
            <a:r>
              <a:rPr lang="fr-FR" dirty="0">
                <a:effectLst/>
              </a:rPr>
              <a:t> est l'étude de l'</a:t>
            </a:r>
            <a:r>
              <a:rPr lang="fr-FR" u="sng" dirty="0">
                <a:effectLst/>
                <a:hlinkClick r:id="rId4" tooltip="Être"/>
              </a:rPr>
              <a:t>être</a:t>
            </a:r>
            <a:r>
              <a:rPr lang="fr-FR" dirty="0">
                <a:effectLst/>
              </a:rPr>
              <a:t> en tant qu'être (définition proposée par </a:t>
            </a:r>
            <a:r>
              <a:rPr lang="fr-FR" u="sng" dirty="0">
                <a:effectLst/>
                <a:hlinkClick r:id="rId5" tooltip="Aristote"/>
              </a:rPr>
              <a:t>Aristote</a:t>
            </a:r>
            <a:r>
              <a:rPr lang="fr-FR" dirty="0">
                <a:effectLst/>
              </a:rPr>
              <a:t>), c'est-à-dire l'étude des propriétés générales de tout ce qui est.</a:t>
            </a:r>
            <a:endParaRPr lang="nl-BE" dirty="0">
              <a:effectLst/>
            </a:endParaRPr>
          </a:p>
          <a:p>
            <a:endParaRPr lang="nl-BE" dirty="0"/>
          </a:p>
        </p:txBody>
      </p:sp>
      <p:sp>
        <p:nvSpPr>
          <p:cNvPr id="4" name="Espace réservé du numéro de diapositive 3"/>
          <p:cNvSpPr>
            <a:spLocks noGrp="1"/>
          </p:cNvSpPr>
          <p:nvPr>
            <p:ph type="sldNum" sz="quarter" idx="10"/>
          </p:nvPr>
        </p:nvSpPr>
        <p:spPr/>
        <p:txBody>
          <a:bodyPr/>
          <a:lstStyle/>
          <a:p>
            <a:fld id="{23B4603E-71EC-4632-84D5-3238C13B564F}" type="slidenum">
              <a:rPr lang="nl-BE" smtClean="0"/>
              <a:t>14</a:t>
            </a:fld>
            <a:endParaRPr lang="nl-BE"/>
          </a:p>
        </p:txBody>
      </p:sp>
    </p:spTree>
    <p:extLst>
      <p:ext uri="{BB962C8B-B14F-4D97-AF65-F5344CB8AC3E}">
        <p14:creationId xmlns:p14="http://schemas.microsoft.com/office/powerpoint/2010/main" val="2790468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a:solidFill>
                  <a:schemeClr val="tx1"/>
                </a:solidFill>
                <a:effectLst/>
                <a:latin typeface="+mn-lt"/>
                <a:ea typeface="+mn-ea"/>
                <a:cs typeface="+mn-cs"/>
              </a:rPr>
              <a:t>Max Weber</a:t>
            </a:r>
            <a:r>
              <a:rPr lang="fr-FR" sz="1200" b="0" i="0" kern="1200" dirty="0">
                <a:solidFill>
                  <a:schemeClr val="tx1"/>
                </a:solidFill>
                <a:effectLst/>
                <a:latin typeface="+mn-lt"/>
                <a:ea typeface="+mn-ea"/>
                <a:cs typeface="+mn-cs"/>
              </a:rPr>
              <a:t>, né le </a:t>
            </a:r>
            <a:r>
              <a:rPr lang="fr-FR" sz="1200" u="none" strike="noStrike" kern="1200" dirty="0">
                <a:solidFill>
                  <a:schemeClr val="tx1"/>
                </a:solidFill>
                <a:effectLst/>
                <a:latin typeface="+mn-lt"/>
                <a:ea typeface="+mn-ea"/>
                <a:cs typeface="+mn-cs"/>
                <a:hlinkClick r:id="rId3" tooltip="21 avril"/>
              </a:rPr>
              <a:t>21</a:t>
            </a:r>
            <a:r>
              <a:rPr lang="fr-FR" dirty="0"/>
              <a:t> </a:t>
            </a:r>
            <a:r>
              <a:rPr lang="fr-FR" sz="1200" u="none" strike="noStrike" kern="1200" dirty="0">
                <a:solidFill>
                  <a:schemeClr val="tx1"/>
                </a:solidFill>
                <a:effectLst/>
                <a:latin typeface="+mn-lt"/>
                <a:ea typeface="+mn-ea"/>
                <a:cs typeface="+mn-cs"/>
                <a:hlinkClick r:id="rId4" tooltip="Avril 1864"/>
              </a:rPr>
              <a:t>avril</a:t>
            </a:r>
            <a:r>
              <a:rPr lang="fr-FR" dirty="0"/>
              <a:t> </a:t>
            </a:r>
            <a:r>
              <a:rPr lang="fr-FR" sz="1200" u="none" strike="noStrike" kern="1200" dirty="0">
                <a:solidFill>
                  <a:schemeClr val="tx1"/>
                </a:solidFill>
                <a:effectLst/>
                <a:latin typeface="+mn-lt"/>
                <a:ea typeface="+mn-ea"/>
                <a:cs typeface="+mn-cs"/>
                <a:hlinkClick r:id="rId5" tooltip="1864"/>
              </a:rPr>
              <a:t>1864</a:t>
            </a:r>
            <a:r>
              <a:rPr lang="fr-FR" sz="1200" b="0" i="0" kern="1200" dirty="0">
                <a:solidFill>
                  <a:schemeClr val="tx1"/>
                </a:solidFill>
                <a:effectLst/>
                <a:latin typeface="+mn-lt"/>
                <a:ea typeface="+mn-ea"/>
                <a:cs typeface="+mn-cs"/>
              </a:rPr>
              <a:t> et mort le </a:t>
            </a:r>
            <a:r>
              <a:rPr lang="fr-FR" sz="1200" u="none" strike="noStrike" kern="1200" dirty="0">
                <a:solidFill>
                  <a:schemeClr val="tx1"/>
                </a:solidFill>
                <a:effectLst/>
                <a:latin typeface="+mn-lt"/>
                <a:ea typeface="+mn-ea"/>
                <a:cs typeface="+mn-cs"/>
                <a:hlinkClick r:id="rId6" tooltip="14 juin"/>
              </a:rPr>
              <a:t>14</a:t>
            </a:r>
            <a:r>
              <a:rPr lang="fr-FR" dirty="0"/>
              <a:t> </a:t>
            </a:r>
            <a:r>
              <a:rPr lang="fr-FR" sz="1200" u="none" strike="noStrike" kern="1200" dirty="0">
                <a:solidFill>
                  <a:schemeClr val="tx1"/>
                </a:solidFill>
                <a:effectLst/>
                <a:latin typeface="+mn-lt"/>
                <a:ea typeface="+mn-ea"/>
                <a:cs typeface="+mn-cs"/>
                <a:hlinkClick r:id="rId7" tooltip="Juin 1920"/>
              </a:rPr>
              <a:t>juin</a:t>
            </a:r>
            <a:r>
              <a:rPr lang="fr-FR" dirty="0"/>
              <a:t> </a:t>
            </a:r>
            <a:r>
              <a:rPr lang="fr-FR" sz="1200" u="none" strike="noStrike" kern="1200" dirty="0">
                <a:solidFill>
                  <a:schemeClr val="tx1"/>
                </a:solidFill>
                <a:effectLst/>
                <a:latin typeface="+mn-lt"/>
                <a:ea typeface="+mn-ea"/>
                <a:cs typeface="+mn-cs"/>
                <a:hlinkClick r:id="rId8" tooltip="1920"/>
              </a:rPr>
              <a:t>1920</a:t>
            </a:r>
            <a:r>
              <a:rPr lang="fr-FR" sz="1200" b="0" i="0" kern="1200" dirty="0">
                <a:solidFill>
                  <a:schemeClr val="tx1"/>
                </a:solidFill>
                <a:effectLst/>
                <a:latin typeface="+mn-lt"/>
                <a:ea typeface="+mn-ea"/>
                <a:cs typeface="+mn-cs"/>
              </a:rPr>
              <a:t>, est un économiste et </a:t>
            </a:r>
            <a:r>
              <a:rPr lang="fr-FR" sz="1200" b="0" i="0" u="none" strike="noStrike" kern="1200" dirty="0">
                <a:solidFill>
                  <a:schemeClr val="tx1"/>
                </a:solidFill>
                <a:effectLst/>
                <a:latin typeface="+mn-lt"/>
                <a:ea typeface="+mn-ea"/>
                <a:cs typeface="+mn-cs"/>
                <a:hlinkClick r:id="rId9" tooltip="Sociologie"/>
              </a:rPr>
              <a:t>sociologue</a:t>
            </a:r>
            <a:r>
              <a:rPr lang="fr-FR" sz="1200" b="0" i="0" kern="120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hlinkClick r:id="rId10" tooltip="Allemagne"/>
              </a:rPr>
              <a:t>allemand</a:t>
            </a:r>
            <a:r>
              <a:rPr lang="fr-FR" sz="1200" b="0" i="0" kern="1200" dirty="0">
                <a:solidFill>
                  <a:schemeClr val="tx1"/>
                </a:solidFill>
                <a:effectLst/>
                <a:latin typeface="+mn-lt"/>
                <a:ea typeface="+mn-ea"/>
                <a:cs typeface="+mn-cs"/>
              </a:rPr>
              <a:t> originellement formé en droit.</a:t>
            </a:r>
          </a:p>
          <a:p>
            <a:endParaRPr lang="nl-BE" dirty="0"/>
          </a:p>
        </p:txBody>
      </p:sp>
      <p:sp>
        <p:nvSpPr>
          <p:cNvPr id="4" name="Espace réservé du numéro de diapositive 3"/>
          <p:cNvSpPr>
            <a:spLocks noGrp="1"/>
          </p:cNvSpPr>
          <p:nvPr>
            <p:ph type="sldNum" sz="quarter" idx="10"/>
          </p:nvPr>
        </p:nvSpPr>
        <p:spPr/>
        <p:txBody>
          <a:bodyPr/>
          <a:lstStyle/>
          <a:p>
            <a:fld id="{0ADB91AF-24BD-4112-BEF7-160D5F802E96}" type="slidenum">
              <a:rPr lang="nl-BE" smtClean="0"/>
              <a:t>20</a:t>
            </a:fld>
            <a:endParaRPr lang="nl-BE"/>
          </a:p>
        </p:txBody>
      </p:sp>
    </p:spTree>
    <p:extLst>
      <p:ext uri="{BB962C8B-B14F-4D97-AF65-F5344CB8AC3E}">
        <p14:creationId xmlns:p14="http://schemas.microsoft.com/office/powerpoint/2010/main" val="154839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Hégémoniques/ </a:t>
            </a:r>
            <a:r>
              <a:rPr lang="fr-FR" sz="1200" b="0" i="0" kern="1200" dirty="0">
                <a:solidFill>
                  <a:schemeClr val="tx1"/>
                </a:solidFill>
                <a:effectLst/>
                <a:latin typeface="+mn-lt"/>
                <a:ea typeface="+mn-ea"/>
                <a:cs typeface="+mn-cs"/>
              </a:rPr>
              <a:t>Qui se rapporte à l'hégémonie, à la suprématie d'un État, d'une nation sur les autres.</a:t>
            </a:r>
          </a:p>
          <a:p>
            <a:r>
              <a:rPr lang="fr-FR" sz="1200" b="0" i="0" kern="1200" dirty="0">
                <a:solidFill>
                  <a:schemeClr val="tx1"/>
                </a:solidFill>
                <a:effectLst/>
                <a:latin typeface="+mn-lt"/>
                <a:ea typeface="+mn-ea"/>
                <a:cs typeface="+mn-cs"/>
              </a:rPr>
              <a:t>Les visées hégémoniques d'un pays.</a:t>
            </a:r>
          </a:p>
          <a:p>
            <a:endParaRPr lang="nl-BE" dirty="0"/>
          </a:p>
        </p:txBody>
      </p:sp>
      <p:sp>
        <p:nvSpPr>
          <p:cNvPr id="4" name="Espace réservé du numéro de diapositive 3"/>
          <p:cNvSpPr>
            <a:spLocks noGrp="1"/>
          </p:cNvSpPr>
          <p:nvPr>
            <p:ph type="sldNum" sz="quarter" idx="10"/>
          </p:nvPr>
        </p:nvSpPr>
        <p:spPr/>
        <p:txBody>
          <a:bodyPr/>
          <a:lstStyle/>
          <a:p>
            <a:fld id="{23B4603E-71EC-4632-84D5-3238C13B564F}" type="slidenum">
              <a:rPr lang="nl-BE" smtClean="0"/>
              <a:t>22</a:t>
            </a:fld>
            <a:endParaRPr lang="nl-BE"/>
          </a:p>
        </p:txBody>
      </p:sp>
    </p:spTree>
    <p:extLst>
      <p:ext uri="{BB962C8B-B14F-4D97-AF65-F5344CB8AC3E}">
        <p14:creationId xmlns:p14="http://schemas.microsoft.com/office/powerpoint/2010/main" val="3100705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Estompe:</a:t>
            </a:r>
            <a:r>
              <a:rPr lang="fr-FR" b="1" baseline="0" dirty="0"/>
              <a:t> disparait </a:t>
            </a:r>
            <a:endParaRPr lang="nl-BE" dirty="0"/>
          </a:p>
        </p:txBody>
      </p:sp>
      <p:sp>
        <p:nvSpPr>
          <p:cNvPr id="4" name="Espace réservé du numéro de diapositive 3"/>
          <p:cNvSpPr>
            <a:spLocks noGrp="1"/>
          </p:cNvSpPr>
          <p:nvPr>
            <p:ph type="sldNum" sz="quarter" idx="10"/>
          </p:nvPr>
        </p:nvSpPr>
        <p:spPr/>
        <p:txBody>
          <a:bodyPr/>
          <a:lstStyle/>
          <a:p>
            <a:fld id="{0ADB91AF-24BD-4112-BEF7-160D5F802E96}" type="slidenum">
              <a:rPr lang="nl-BE" smtClean="0"/>
              <a:t>26</a:t>
            </a:fld>
            <a:endParaRPr lang="nl-BE"/>
          </a:p>
        </p:txBody>
      </p:sp>
    </p:spTree>
    <p:extLst>
      <p:ext uri="{BB962C8B-B14F-4D97-AF65-F5344CB8AC3E}">
        <p14:creationId xmlns:p14="http://schemas.microsoft.com/office/powerpoint/2010/main" val="3958718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nl-BE" dirty="0"/>
          </a:p>
        </p:txBody>
      </p:sp>
      <p:sp>
        <p:nvSpPr>
          <p:cNvPr id="4" name="Espace réservé du numéro de diapositive 3"/>
          <p:cNvSpPr>
            <a:spLocks noGrp="1"/>
          </p:cNvSpPr>
          <p:nvPr>
            <p:ph type="sldNum" sz="quarter" idx="5"/>
          </p:nvPr>
        </p:nvSpPr>
        <p:spPr/>
        <p:txBody>
          <a:bodyPr/>
          <a:lstStyle/>
          <a:p>
            <a:fld id="{23B4603E-71EC-4632-84D5-3238C13B564F}" type="slidenum">
              <a:rPr lang="nl-BE" smtClean="0"/>
              <a:t>39</a:t>
            </a:fld>
            <a:endParaRPr lang="nl-BE"/>
          </a:p>
        </p:txBody>
      </p:sp>
    </p:spTree>
    <p:extLst>
      <p:ext uri="{BB962C8B-B14F-4D97-AF65-F5344CB8AC3E}">
        <p14:creationId xmlns:p14="http://schemas.microsoft.com/office/powerpoint/2010/main" val="1104450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nl-BE" altLang="nl-BE" sz="1800">
                <a:latin typeface="Times New Roman" panose="02020603050405020304" pitchFamily="18" charset="0"/>
              </a:endParaRPr>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nl-BE" altLang="nl-BE" sz="1800">
                <a:latin typeface="Times New Roman" panose="02020603050405020304" pitchFamily="18" charset="0"/>
              </a:endParaRPr>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grpSp>
      <p:sp>
        <p:nvSpPr>
          <p:cNvPr id="8213" name="Rectangle 21"/>
          <p:cNvSpPr>
            <a:spLocks noGrp="1" noChangeArrowheads="1"/>
          </p:cNvSpPr>
          <p:nvPr>
            <p:ph type="ctrTitle" sz="quarter"/>
          </p:nvPr>
        </p:nvSpPr>
        <p:spPr>
          <a:xfrm>
            <a:off x="914400" y="1828802"/>
            <a:ext cx="10363200" cy="1736725"/>
          </a:xfrm>
        </p:spPr>
        <p:txBody>
          <a:bodyPr/>
          <a:lstStyle>
            <a:lvl1pPr>
              <a:defRPr sz="5400"/>
            </a:lvl1pPr>
          </a:lstStyle>
          <a:p>
            <a:r>
              <a:rPr lang="fr-FR"/>
              <a:t>Modifiez le style du titre</a:t>
            </a:r>
          </a:p>
        </p:txBody>
      </p:sp>
      <p:sp>
        <p:nvSpPr>
          <p:cNvPr id="8214" name="Rectangle 2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fr-FR"/>
              <a:t>Modifiez le style des sous-titres du masque</a:t>
            </a:r>
          </a:p>
        </p:txBody>
      </p:sp>
      <p:sp>
        <p:nvSpPr>
          <p:cNvPr id="23" name="Rectangle 23"/>
          <p:cNvSpPr>
            <a:spLocks noGrp="1" noChangeArrowheads="1"/>
          </p:cNvSpPr>
          <p:nvPr>
            <p:ph type="dt" sz="quarter" idx="10"/>
          </p:nvPr>
        </p:nvSpPr>
        <p:spPr/>
        <p:txBody>
          <a:bodyPr/>
          <a:lstStyle>
            <a:lvl1pPr>
              <a:defRPr/>
            </a:lvl1pPr>
          </a:lstStyle>
          <a:p>
            <a:fld id="{35504EFB-161D-49CE-B78B-6BF4136E935C}" type="datetimeFigureOut">
              <a:rPr lang="nl-BE" smtClean="0"/>
              <a:t>18/03/2020</a:t>
            </a:fld>
            <a:endParaRPr lang="nl-BE"/>
          </a:p>
        </p:txBody>
      </p:sp>
      <p:sp>
        <p:nvSpPr>
          <p:cNvPr id="24" name="Rectangle 24"/>
          <p:cNvSpPr>
            <a:spLocks noGrp="1" noChangeArrowheads="1"/>
          </p:cNvSpPr>
          <p:nvPr>
            <p:ph type="ftr" sz="quarter" idx="11"/>
          </p:nvPr>
        </p:nvSpPr>
        <p:spPr/>
        <p:txBody>
          <a:bodyPr/>
          <a:lstStyle>
            <a:lvl1pPr>
              <a:defRPr/>
            </a:lvl1pPr>
          </a:lstStyle>
          <a:p>
            <a:endParaRPr lang="nl-BE"/>
          </a:p>
        </p:txBody>
      </p:sp>
      <p:sp>
        <p:nvSpPr>
          <p:cNvPr id="25" name="Rectangle 25"/>
          <p:cNvSpPr>
            <a:spLocks noGrp="1" noChangeArrowheads="1"/>
          </p:cNvSpPr>
          <p:nvPr>
            <p:ph type="sldNum" sz="quarter" idx="12"/>
          </p:nvPr>
        </p:nvSpPr>
        <p:spPr/>
        <p:txBody>
          <a:bodyPr/>
          <a:lstStyle>
            <a:lvl1pPr>
              <a:defRPr smtClean="0"/>
            </a:lvl1pPr>
          </a:lstStyle>
          <a:p>
            <a:fld id="{AA9CD2E1-C7C6-437C-B36E-4420642607D3}" type="slidenum">
              <a:rPr lang="nl-BE" smtClean="0"/>
              <a:t>‹N°›</a:t>
            </a:fld>
            <a:endParaRPr lang="nl-BE"/>
          </a:p>
        </p:txBody>
      </p:sp>
    </p:spTree>
    <p:extLst>
      <p:ext uri="{BB962C8B-B14F-4D97-AF65-F5344CB8AC3E}">
        <p14:creationId xmlns:p14="http://schemas.microsoft.com/office/powerpoint/2010/main" val="3610110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5" name="Rectangle 24"/>
          <p:cNvSpPr>
            <a:spLocks noGrp="1" noChangeArrowheads="1"/>
          </p:cNvSpPr>
          <p:nvPr>
            <p:ph type="ftr" sz="quarter" idx="11"/>
          </p:nvPr>
        </p:nvSpPr>
        <p:spPr>
          <a:ln/>
        </p:spPr>
        <p:txBody>
          <a:bodyPr/>
          <a:lstStyle>
            <a:lvl1pPr>
              <a:defRPr/>
            </a:lvl1pPr>
          </a:lstStyle>
          <a:p>
            <a:endParaRPr lang="nl-BE"/>
          </a:p>
        </p:txBody>
      </p:sp>
      <p:sp>
        <p:nvSpPr>
          <p:cNvPr id="6"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206477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7814"/>
            <a:ext cx="2743200" cy="5853112"/>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7814"/>
            <a:ext cx="8026400" cy="585311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5" name="Rectangle 24"/>
          <p:cNvSpPr>
            <a:spLocks noGrp="1" noChangeArrowheads="1"/>
          </p:cNvSpPr>
          <p:nvPr>
            <p:ph type="ftr" sz="quarter" idx="11"/>
          </p:nvPr>
        </p:nvSpPr>
        <p:spPr>
          <a:ln/>
        </p:spPr>
        <p:txBody>
          <a:bodyPr/>
          <a:lstStyle>
            <a:lvl1pPr>
              <a:defRPr/>
            </a:lvl1pPr>
          </a:lstStyle>
          <a:p>
            <a:endParaRPr lang="nl-BE"/>
          </a:p>
        </p:txBody>
      </p:sp>
      <p:sp>
        <p:nvSpPr>
          <p:cNvPr id="6"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34910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5" name="Rectangle 24"/>
          <p:cNvSpPr>
            <a:spLocks noGrp="1" noChangeArrowheads="1"/>
          </p:cNvSpPr>
          <p:nvPr>
            <p:ph type="ftr" sz="quarter" idx="11"/>
          </p:nvPr>
        </p:nvSpPr>
        <p:spPr>
          <a:ln/>
        </p:spPr>
        <p:txBody>
          <a:bodyPr/>
          <a:lstStyle>
            <a:lvl1pPr>
              <a:defRPr/>
            </a:lvl1pPr>
          </a:lstStyle>
          <a:p>
            <a:endParaRPr lang="nl-BE"/>
          </a:p>
        </p:txBody>
      </p:sp>
      <p:sp>
        <p:nvSpPr>
          <p:cNvPr id="6"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386313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5" name="Rectangle 24"/>
          <p:cNvSpPr>
            <a:spLocks noGrp="1" noChangeArrowheads="1"/>
          </p:cNvSpPr>
          <p:nvPr>
            <p:ph type="ftr" sz="quarter" idx="11"/>
          </p:nvPr>
        </p:nvSpPr>
        <p:spPr>
          <a:ln/>
        </p:spPr>
        <p:txBody>
          <a:bodyPr/>
          <a:lstStyle>
            <a:lvl1pPr>
              <a:defRPr/>
            </a:lvl1pPr>
          </a:lstStyle>
          <a:p>
            <a:endParaRPr lang="nl-BE"/>
          </a:p>
        </p:txBody>
      </p:sp>
      <p:sp>
        <p:nvSpPr>
          <p:cNvPr id="6"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441970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2"/>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2"/>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6" name="Rectangle 24"/>
          <p:cNvSpPr>
            <a:spLocks noGrp="1" noChangeArrowheads="1"/>
          </p:cNvSpPr>
          <p:nvPr>
            <p:ph type="ftr" sz="quarter" idx="11"/>
          </p:nvPr>
        </p:nvSpPr>
        <p:spPr>
          <a:ln/>
        </p:spPr>
        <p:txBody>
          <a:bodyPr/>
          <a:lstStyle>
            <a:lvl1pPr>
              <a:defRPr/>
            </a:lvl1pPr>
          </a:lstStyle>
          <a:p>
            <a:endParaRPr lang="nl-BE"/>
          </a:p>
        </p:txBody>
      </p:sp>
      <p:sp>
        <p:nvSpPr>
          <p:cNvPr id="7"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167620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8" name="Rectangle 24"/>
          <p:cNvSpPr>
            <a:spLocks noGrp="1" noChangeArrowheads="1"/>
          </p:cNvSpPr>
          <p:nvPr>
            <p:ph type="ftr" sz="quarter" idx="11"/>
          </p:nvPr>
        </p:nvSpPr>
        <p:spPr>
          <a:ln/>
        </p:spPr>
        <p:txBody>
          <a:bodyPr/>
          <a:lstStyle>
            <a:lvl1pPr>
              <a:defRPr/>
            </a:lvl1pPr>
          </a:lstStyle>
          <a:p>
            <a:endParaRPr lang="nl-BE"/>
          </a:p>
        </p:txBody>
      </p:sp>
      <p:sp>
        <p:nvSpPr>
          <p:cNvPr id="9"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52509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4" name="Rectangle 24"/>
          <p:cNvSpPr>
            <a:spLocks noGrp="1" noChangeArrowheads="1"/>
          </p:cNvSpPr>
          <p:nvPr>
            <p:ph type="ftr" sz="quarter" idx="11"/>
          </p:nvPr>
        </p:nvSpPr>
        <p:spPr>
          <a:ln/>
        </p:spPr>
        <p:txBody>
          <a:bodyPr/>
          <a:lstStyle>
            <a:lvl1pPr>
              <a:defRPr/>
            </a:lvl1pPr>
          </a:lstStyle>
          <a:p>
            <a:endParaRPr lang="nl-BE"/>
          </a:p>
        </p:txBody>
      </p:sp>
      <p:sp>
        <p:nvSpPr>
          <p:cNvPr id="5"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128651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3" name="Rectangle 24"/>
          <p:cNvSpPr>
            <a:spLocks noGrp="1" noChangeArrowheads="1"/>
          </p:cNvSpPr>
          <p:nvPr>
            <p:ph type="ftr" sz="quarter" idx="11"/>
          </p:nvPr>
        </p:nvSpPr>
        <p:spPr>
          <a:ln/>
        </p:spPr>
        <p:txBody>
          <a:bodyPr/>
          <a:lstStyle>
            <a:lvl1pPr>
              <a:defRPr/>
            </a:lvl1pPr>
          </a:lstStyle>
          <a:p>
            <a:endParaRPr lang="nl-BE"/>
          </a:p>
        </p:txBody>
      </p:sp>
      <p:sp>
        <p:nvSpPr>
          <p:cNvPr id="4"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225961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2"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6" name="Rectangle 24"/>
          <p:cNvSpPr>
            <a:spLocks noGrp="1" noChangeArrowheads="1"/>
          </p:cNvSpPr>
          <p:nvPr>
            <p:ph type="ftr" sz="quarter" idx="11"/>
          </p:nvPr>
        </p:nvSpPr>
        <p:spPr>
          <a:ln/>
        </p:spPr>
        <p:txBody>
          <a:bodyPr/>
          <a:lstStyle>
            <a:lvl1pPr>
              <a:defRPr/>
            </a:lvl1pPr>
          </a:lstStyle>
          <a:p>
            <a:endParaRPr lang="nl-BE"/>
          </a:p>
        </p:txBody>
      </p:sp>
      <p:sp>
        <p:nvSpPr>
          <p:cNvPr id="7"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277848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1"/>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23"/>
          <p:cNvSpPr>
            <a:spLocks noGrp="1" noChangeArrowheads="1"/>
          </p:cNvSpPr>
          <p:nvPr>
            <p:ph type="dt" sz="half" idx="10"/>
          </p:nvPr>
        </p:nvSpPr>
        <p:spPr>
          <a:ln/>
        </p:spPr>
        <p:txBody>
          <a:bodyPr/>
          <a:lstStyle>
            <a:lvl1pPr>
              <a:defRPr/>
            </a:lvl1pPr>
          </a:lstStyle>
          <a:p>
            <a:fld id="{35504EFB-161D-49CE-B78B-6BF4136E935C}" type="datetimeFigureOut">
              <a:rPr lang="nl-BE" smtClean="0"/>
              <a:t>18/03/2020</a:t>
            </a:fld>
            <a:endParaRPr lang="nl-BE"/>
          </a:p>
        </p:txBody>
      </p:sp>
      <p:sp>
        <p:nvSpPr>
          <p:cNvPr id="6" name="Rectangle 24"/>
          <p:cNvSpPr>
            <a:spLocks noGrp="1" noChangeArrowheads="1"/>
          </p:cNvSpPr>
          <p:nvPr>
            <p:ph type="ftr" sz="quarter" idx="11"/>
          </p:nvPr>
        </p:nvSpPr>
        <p:spPr>
          <a:ln/>
        </p:spPr>
        <p:txBody>
          <a:bodyPr/>
          <a:lstStyle>
            <a:lvl1pPr>
              <a:defRPr/>
            </a:lvl1pPr>
          </a:lstStyle>
          <a:p>
            <a:endParaRPr lang="nl-BE"/>
          </a:p>
        </p:txBody>
      </p:sp>
      <p:sp>
        <p:nvSpPr>
          <p:cNvPr id="7" name="Rectangle 25"/>
          <p:cNvSpPr>
            <a:spLocks noGrp="1" noChangeArrowheads="1"/>
          </p:cNvSpPr>
          <p:nvPr>
            <p:ph type="sldNum" sz="quarter" idx="12"/>
          </p:nvPr>
        </p:nvSpPr>
        <p:spPr>
          <a:ln/>
        </p:spPr>
        <p:txBody>
          <a:bodyPr/>
          <a:lstStyle>
            <a:lvl1pPr>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68375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934200"/>
            <a:chOff x="0" y="0"/>
            <a:chExt cx="5760" cy="4368"/>
          </a:xfrm>
        </p:grpSpPr>
        <p:sp>
          <p:nvSpPr>
            <p:cNvPr id="717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1033"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35"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37"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38"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39"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40"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nl-BE" altLang="nl-BE" sz="1800">
                <a:latin typeface="Times New Roman" panose="02020603050405020304" pitchFamily="18" charset="0"/>
              </a:endParaRPr>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nl-BE" altLang="nl-BE" sz="1800">
                <a:latin typeface="Times New Roman" panose="02020603050405020304" pitchFamily="18" charset="0"/>
              </a:endParaRPr>
            </a:p>
          </p:txBody>
        </p:sp>
        <p:sp>
          <p:nvSpPr>
            <p:cNvPr id="718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718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718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sp>
          <p:nvSpPr>
            <p:cNvPr id="718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eaLnBrk="1" fontAlgn="auto" hangingPunct="1">
                <a:spcBef>
                  <a:spcPts val="0"/>
                </a:spcBef>
                <a:spcAft>
                  <a:spcPts val="0"/>
                </a:spcAft>
                <a:defRPr/>
              </a:pPr>
              <a:endParaRPr lang="fr-FR" sz="1800" dirty="0">
                <a:latin typeface="+mn-lt"/>
                <a:cs typeface="+mn-cs"/>
              </a:endParaRPr>
            </a:p>
          </p:txBody>
        </p:sp>
        <p:sp>
          <p:nvSpPr>
            <p:cNvPr id="1049"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BE" sz="1800"/>
            </a:p>
          </p:txBody>
        </p:sp>
      </p:grpSp>
      <p:sp>
        <p:nvSpPr>
          <p:cNvPr id="7189" name="Rectangle 21"/>
          <p:cNvSpPr>
            <a:spLocks noGrp="1" noChangeArrowheads="1"/>
          </p:cNvSpPr>
          <p:nvPr>
            <p:ph type="title"/>
          </p:nvPr>
        </p:nvSpPr>
        <p:spPr bwMode="auto">
          <a:xfrm>
            <a:off x="609600" y="277813"/>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dirty="0"/>
              <a:t>Cliquez pour modifier le style du titre</a:t>
            </a:r>
          </a:p>
        </p:txBody>
      </p:sp>
      <p:sp>
        <p:nvSpPr>
          <p:cNvPr id="7190" name="Rectangle 22"/>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191" name="Rectangle 23"/>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effectLst>
                  <a:outerShdw blurRad="38100" dist="38100" dir="2700000" algn="tl">
                    <a:srgbClr val="000000"/>
                  </a:outerShdw>
                </a:effectLst>
                <a:latin typeface="+mn-lt"/>
                <a:cs typeface="Arial" charset="0"/>
              </a:defRPr>
            </a:lvl1pPr>
          </a:lstStyle>
          <a:p>
            <a:fld id="{35504EFB-161D-49CE-B78B-6BF4136E935C}" type="datetimeFigureOut">
              <a:rPr lang="nl-BE" smtClean="0"/>
              <a:t>18/03/2020</a:t>
            </a:fld>
            <a:endParaRPr lang="nl-BE"/>
          </a:p>
        </p:txBody>
      </p:sp>
      <p:sp>
        <p:nvSpPr>
          <p:cNvPr id="7192" name="Rectangle 24"/>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effectLst>
                  <a:outerShdw blurRad="38100" dist="38100" dir="2700000" algn="tl">
                    <a:srgbClr val="000000"/>
                  </a:outerShdw>
                </a:effectLst>
                <a:latin typeface="+mn-lt"/>
                <a:cs typeface="Arial" charset="0"/>
              </a:defRPr>
            </a:lvl1pPr>
          </a:lstStyle>
          <a:p>
            <a:endParaRPr lang="nl-BE"/>
          </a:p>
        </p:txBody>
      </p:sp>
      <p:sp>
        <p:nvSpPr>
          <p:cNvPr id="7193" name="Rectangle 25"/>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latin typeface="Times New Roman" panose="02020603050405020304" pitchFamily="18" charset="0"/>
              </a:defRPr>
            </a:lvl1pPr>
          </a:lstStyle>
          <a:p>
            <a:fld id="{AA9CD2E1-C7C6-437C-B36E-4420642607D3}" type="slidenum">
              <a:rPr lang="nl-BE" smtClean="0"/>
              <a:t>‹N°›</a:t>
            </a:fld>
            <a:endParaRPr lang="nl-BE"/>
          </a:p>
        </p:txBody>
      </p:sp>
    </p:spTree>
    <p:extLst>
      <p:ext uri="{BB962C8B-B14F-4D97-AF65-F5344CB8AC3E}">
        <p14:creationId xmlns:p14="http://schemas.microsoft.com/office/powerpoint/2010/main" val="297279711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fo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lr>
          <a:schemeClr val="tx1"/>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sz="quarter"/>
          </p:nvPr>
        </p:nvSpPr>
        <p:spPr/>
        <p:txBody>
          <a:bodyPr/>
          <a:lstStyle/>
          <a:p>
            <a:r>
              <a:rPr lang="fr-FR" sz="3600" dirty="0">
                <a:solidFill>
                  <a:srgbClr val="FFFF00"/>
                </a:solidFill>
              </a:rPr>
              <a:t>FACULTEPLURIDISCIPLINAIRE DE NADOR</a:t>
            </a:r>
            <a:br>
              <a:rPr lang="fr-FR" dirty="0">
                <a:solidFill>
                  <a:srgbClr val="FFFF00"/>
                </a:solidFill>
              </a:rPr>
            </a:br>
            <a:br>
              <a:rPr lang="fr-FR" dirty="0">
                <a:solidFill>
                  <a:srgbClr val="FFFF00"/>
                </a:solidFill>
              </a:rPr>
            </a:br>
            <a:r>
              <a:rPr lang="fr-FR" dirty="0">
                <a:solidFill>
                  <a:srgbClr val="FFFF00"/>
                </a:solidFill>
              </a:rPr>
              <a:t>COURS DE L’INTERCULTUREL</a:t>
            </a:r>
            <a:br>
              <a:rPr lang="fr-FR" dirty="0">
                <a:solidFill>
                  <a:srgbClr val="FFFF00"/>
                </a:solidFill>
              </a:rPr>
            </a:br>
            <a:r>
              <a:rPr lang="fr-FR" dirty="0">
                <a:solidFill>
                  <a:srgbClr val="FFFF00"/>
                </a:solidFill>
              </a:rPr>
              <a:t>H. FARHAD</a:t>
            </a:r>
            <a:endParaRPr lang="nl-BE" dirty="0">
              <a:solidFill>
                <a:srgbClr val="FFFF00"/>
              </a:solidFill>
            </a:endParaRPr>
          </a:p>
        </p:txBody>
      </p:sp>
    </p:spTree>
    <p:extLst>
      <p:ext uri="{BB962C8B-B14F-4D97-AF65-F5344CB8AC3E}">
        <p14:creationId xmlns:p14="http://schemas.microsoft.com/office/powerpoint/2010/main" val="1292330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6649" y="446904"/>
            <a:ext cx="10972800" cy="4530725"/>
          </a:xfrm>
        </p:spPr>
        <p:txBody>
          <a:bodyPr/>
          <a:lstStyle/>
          <a:p>
            <a:pPr marL="0" indent="0" algn="just">
              <a:buNone/>
            </a:pPr>
            <a:r>
              <a:rPr lang="fr-FR" sz="2800" b="1" dirty="0">
                <a:effectLst/>
              </a:rPr>
              <a:t>	L’interculturel peut être compris comme une construction ouvrant à la compréhension des problèmes sociaux et éducatifs dans leur rapport avec la diversité culturelle. Il présente alors une visée éducative, ce qui n’est pas d’emblée le cas du multiculturel. Celui-ci se contente généralement de reconnaître la pluralité des groupes avec pour objectif d’éviter l’éclatement de l’unité collective. </a:t>
            </a:r>
          </a:p>
          <a:p>
            <a:pPr marL="0" indent="0" algn="just">
              <a:buNone/>
            </a:pPr>
            <a:r>
              <a:rPr lang="fr-FR" sz="1200" b="1" dirty="0">
                <a:effectLst/>
              </a:rPr>
              <a:t>	</a:t>
            </a:r>
            <a:endParaRPr lang="fr-FR" sz="2800" b="1" dirty="0">
              <a:effectLst/>
            </a:endParaRPr>
          </a:p>
          <a:p>
            <a:pPr marL="0" indent="0" algn="just">
              <a:buNone/>
            </a:pPr>
            <a:r>
              <a:rPr lang="fr-FR" sz="2800" b="1" dirty="0">
                <a:effectLst/>
              </a:rPr>
              <a:t>Si le modèle multiculturel donne lieu à la reconnaissance de la différence, chaque individu est considéré comme un élément de son groupe d’appartenance. Ainsi, les droits des individus sont tout d’abord garantis par rapport à ceux de son groupe et obéissent généralement à une juridiction spécifique. Cela peut donner lieu à un effet pervers : enfermer l’individu dans sa différence et d’une certaine manière l’empêcher d’accéder à l’universalité. </a:t>
            </a:r>
            <a:endParaRPr lang="nl-BE" sz="2800" b="1" dirty="0">
              <a:effectLst/>
            </a:endParaRPr>
          </a:p>
          <a:p>
            <a:pPr marL="0" indent="0" algn="just">
              <a:buNone/>
            </a:pPr>
            <a:endParaRPr lang="nl-BE" b="1" dirty="0"/>
          </a:p>
        </p:txBody>
      </p:sp>
    </p:spTree>
    <p:extLst>
      <p:ext uri="{BB962C8B-B14F-4D97-AF65-F5344CB8AC3E}">
        <p14:creationId xmlns:p14="http://schemas.microsoft.com/office/powerpoint/2010/main" val="2275746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7813"/>
            <a:ext cx="10972800" cy="990814"/>
          </a:xfrm>
        </p:spPr>
        <p:txBody>
          <a:bodyPr/>
          <a:lstStyle/>
          <a:p>
            <a:br>
              <a:rPr lang="fr-FR" sz="3600" dirty="0">
                <a:solidFill>
                  <a:srgbClr val="FFFF00"/>
                </a:solidFill>
                <a:effectLst/>
              </a:rPr>
            </a:br>
            <a:r>
              <a:rPr lang="fr-FR" sz="3600" dirty="0">
                <a:solidFill>
                  <a:srgbClr val="FFFF00"/>
                </a:solidFill>
                <a:effectLst/>
              </a:rPr>
              <a:t>CULTURE </a:t>
            </a:r>
            <a:br>
              <a:rPr lang="nl-BE" sz="3600" dirty="0">
                <a:solidFill>
                  <a:srgbClr val="FFFF00"/>
                </a:solidFill>
                <a:effectLst/>
              </a:rPr>
            </a:br>
            <a:endParaRPr lang="nl-BE" dirty="0">
              <a:solidFill>
                <a:srgbClr val="FFFF00"/>
              </a:solidFill>
            </a:endParaRPr>
          </a:p>
        </p:txBody>
      </p:sp>
      <p:sp>
        <p:nvSpPr>
          <p:cNvPr id="3" name="Espace réservé du contenu 2"/>
          <p:cNvSpPr>
            <a:spLocks noGrp="1"/>
          </p:cNvSpPr>
          <p:nvPr>
            <p:ph idx="1"/>
          </p:nvPr>
        </p:nvSpPr>
        <p:spPr>
          <a:xfrm>
            <a:off x="609600" y="965886"/>
            <a:ext cx="10972800" cy="4530725"/>
          </a:xfrm>
        </p:spPr>
        <p:txBody>
          <a:bodyPr/>
          <a:lstStyle/>
          <a:p>
            <a:pPr marL="0" indent="0" algn="just">
              <a:buNone/>
            </a:pPr>
            <a:r>
              <a:rPr lang="fr-FR" dirty="0">
                <a:effectLst/>
              </a:rPr>
              <a:t>	</a:t>
            </a:r>
            <a:r>
              <a:rPr lang="fr-FR" b="1" dirty="0">
                <a:effectLst/>
              </a:rPr>
              <a:t>Nous appartenons tous à plusieurs cultures imbriquées les unes dans les autres, qui nous forment et influent sur notre vision personnelle du monde, nos décisions et nos interactions avec notre entourage.</a:t>
            </a:r>
            <a:endParaRPr lang="nl-BE" b="1" dirty="0">
              <a:effectLst/>
            </a:endParaRPr>
          </a:p>
          <a:p>
            <a:pPr marL="0" indent="0" algn="just">
              <a:buNone/>
            </a:pPr>
            <a:r>
              <a:rPr lang="fr-FR" b="1" dirty="0">
                <a:effectLst/>
              </a:rPr>
              <a:t>	Nous ne pouvons limiter la culture aux éléments relevant essentiellement des arts et des lettres, puisque sur le plan sociologique ou anthropologique, elle englobe également l’ensemble des produits de l’interaction de l’homme avec son environnement et ses semblables. </a:t>
            </a:r>
            <a:endParaRPr lang="nl-BE" b="1" dirty="0">
              <a:effectLst/>
            </a:endParaRPr>
          </a:p>
        </p:txBody>
      </p:sp>
    </p:spTree>
    <p:extLst>
      <p:ext uri="{BB962C8B-B14F-4D97-AF65-F5344CB8AC3E}">
        <p14:creationId xmlns:p14="http://schemas.microsoft.com/office/powerpoint/2010/main" val="138650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378941"/>
            <a:ext cx="10972800" cy="5751985"/>
          </a:xfrm>
        </p:spPr>
        <p:txBody>
          <a:bodyPr/>
          <a:lstStyle/>
          <a:p>
            <a:pPr marL="0" indent="0" algn="just">
              <a:buNone/>
            </a:pPr>
            <a:r>
              <a:rPr lang="fr-FR" sz="2400" b="1" dirty="0">
                <a:effectLst>
                  <a:outerShdw blurRad="38100" dist="38100" dir="2700000" algn="tl">
                    <a:srgbClr val="000000">
                      <a:alpha val="43137"/>
                    </a:srgbClr>
                  </a:outerShdw>
                </a:effectLst>
              </a:rPr>
              <a:t>	En philosophie, le mot culture désigne ce qui est différent de la nature, c'est dire ce qui est de l'ordre de l'acquis et non de l'inné. La culture a longtemps été considérée comme un trait caractéristique de l'humanité, qui la distinguait des animaux. Néanmoins, des travaux récents en éthologie et en primatologie ont montré l'existence de cultures animales.</a:t>
            </a:r>
            <a:endParaRPr lang="nl-BE" sz="2400" b="1" dirty="0">
              <a:effectLst>
                <a:outerShdw blurRad="38100" dist="38100" dir="2700000" algn="tl">
                  <a:srgbClr val="000000">
                    <a:alpha val="43137"/>
                  </a:srgbClr>
                </a:outerShdw>
              </a:effectLst>
            </a:endParaRPr>
          </a:p>
          <a:p>
            <a:pPr marL="0" indent="0" algn="just">
              <a:buNone/>
            </a:pPr>
            <a:r>
              <a:rPr lang="fr-FR" sz="2400" b="1" dirty="0">
                <a:effectLst>
                  <a:outerShdw blurRad="38100" dist="38100" dir="2700000" algn="tl">
                    <a:srgbClr val="000000">
                      <a:alpha val="43137"/>
                    </a:srgbClr>
                  </a:outerShdw>
                </a:effectLst>
              </a:rPr>
              <a:t>	En sociologie, la culture est définie de façon plus étroite comme "ce qui est commun à un groupe d'individus" et comme "ce qui le soude". Ainsi, pour une institution internationale comme l'UNESCO : « Dans son sens le plus large, la culture peut aujourd'hui être considérée comme l'ensemble des traits distinctifs, spirituels et matériels, intellectuels et affectifs, qui caractérisent une société ou un groupe social. Elle englobe, outre les arts, les lettres et les sciences, les modes de vie, les droits fondamentaux de l'être humain, les systèmes de valeurs, les traditions et les croyances. » Ce "réservoir commun" évolue dans le temps par et dans les formes des échanges. Il se constitue en manières distinctes d'être, de penser, d'agir et de communiquer.</a:t>
            </a:r>
            <a:endParaRPr lang="nl-BE"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1183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0926" y="287383"/>
            <a:ext cx="11251474" cy="5843543"/>
          </a:xfrm>
        </p:spPr>
        <p:txBody>
          <a:bodyPr/>
          <a:lstStyle/>
          <a:p>
            <a:pPr algn="just"/>
            <a:r>
              <a:rPr lang="fr-FR" b="1" dirty="0">
                <a:effectLst/>
              </a:rPr>
              <a:t>Le Dictionnaire actuel de l'éducation (1988) définit la culture comme  un ensemble de manières de voir, de sentir, de percevoir, de penser, de s'exprimer, de réagir, des modes de vie, des croyances, un ensemble de connaissances, de réalisations, d'us et de coutumes, de traditions, d'institutions, de normes, de valeurs, de mœurs, de loisirs et d'aspirations. C'est dire que, puisqu'elle englobe toutes les activités de la vie humaine, la culture peut être perçue comme la manière par laquelle nous vivons et résolvons les problèmes auxquels nous sommes confrontés. Au total et surtout sur le plan anthropologique, la culture est l'ensemble des traits distinctifs caractérisant le mode de vie d'un groupe humain organisé, d'un peuple ou d'une société.</a:t>
            </a:r>
            <a:endParaRPr lang="nl-BE" b="1" dirty="0">
              <a:effectLst/>
            </a:endParaRPr>
          </a:p>
          <a:p>
            <a:pPr algn="just"/>
            <a:endParaRPr lang="nl-BE" b="1" dirty="0"/>
          </a:p>
        </p:txBody>
      </p:sp>
    </p:spTree>
    <p:extLst>
      <p:ext uri="{BB962C8B-B14F-4D97-AF65-F5344CB8AC3E}">
        <p14:creationId xmlns:p14="http://schemas.microsoft.com/office/powerpoint/2010/main" val="368673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296091"/>
            <a:ext cx="10972800" cy="5834835"/>
          </a:xfrm>
        </p:spPr>
        <p:txBody>
          <a:bodyPr/>
          <a:lstStyle/>
          <a:p>
            <a:pPr algn="just"/>
            <a:r>
              <a:rPr lang="fr-FR" sz="2200" b="1" dirty="0">
                <a:effectLst/>
              </a:rPr>
              <a:t>« Toute culture se définit […] moins à partir de traits spécifiques (normes, us, coutumes…) qu’à partir de ses conditions de production et d’émergence. La culture a en réalité </a:t>
            </a:r>
            <a:r>
              <a:rPr lang="fr-FR" sz="2200" b="1" dirty="0">
                <a:solidFill>
                  <a:srgbClr val="FFFF00"/>
                </a:solidFill>
                <a:effectLst/>
              </a:rPr>
              <a:t>deux fonctions, une fonction ontologique </a:t>
            </a:r>
            <a:r>
              <a:rPr lang="fr-FR" sz="2200" b="1" dirty="0">
                <a:effectLst/>
              </a:rPr>
              <a:t>qui permet à l’être humain de se signifier à lui-même et aux autres, et </a:t>
            </a:r>
            <a:r>
              <a:rPr lang="fr-FR" sz="2200" b="1" dirty="0">
                <a:solidFill>
                  <a:srgbClr val="FFFF00"/>
                </a:solidFill>
                <a:effectLst/>
              </a:rPr>
              <a:t>une fonction instrumentale </a:t>
            </a:r>
            <a:r>
              <a:rPr lang="fr-FR" sz="2200" b="1" dirty="0">
                <a:effectLst/>
              </a:rPr>
              <a:t>qui facilite l’adaptation aux environnements nouveaux en produisant des comportements, des attitudes, c’est-à-dire de la culture. Dans les sociétés traditionnelles, la fonction ontologique prime sur les adaptations et les aménagements culturels qui sont relativement rares et lents. Les définitions identitaire et culturelle sont donc proches. L’appartenance à une culture renvoie à l’identité, non par confusion des deux registres mais essentiellement parce que les caractéristiques anthropologiques de la tradition : recours à la mémoire collective, pas de coupure entre le passé et le présent, conformité, temps long, rapprochent les deux notions. Par contre, dans les sociétés modernes la fonction instrumentale ou pragmatique s’est considérablement développée afin de répondre aux nécessités du terrain : multiplication des contacts, rapidité des changements, complexité croissante, etc. Cette évolution consacre la fin de l’illusion </a:t>
            </a:r>
            <a:r>
              <a:rPr lang="fr-FR" sz="2200" b="1" dirty="0" err="1">
                <a:effectLst/>
              </a:rPr>
              <a:t>référentialiste</a:t>
            </a:r>
            <a:r>
              <a:rPr lang="fr-FR" sz="2200" b="1" dirty="0">
                <a:effectLst/>
              </a:rPr>
              <a:t> qui traite les cultures comme si elles reproduisaient la réalité alors qu’elles ne sont que le résultat d’une activité sociale » (Abdallah-</a:t>
            </a:r>
            <a:r>
              <a:rPr lang="fr-FR" sz="2200" b="1" dirty="0" err="1">
                <a:effectLst/>
              </a:rPr>
              <a:t>Pretceille</a:t>
            </a:r>
            <a:r>
              <a:rPr lang="fr-FR" sz="2200" b="1" dirty="0">
                <a:effectLst/>
              </a:rPr>
              <a:t>, 1999, p. 9-10). </a:t>
            </a:r>
            <a:endParaRPr lang="nl-BE" sz="2200" b="1" dirty="0">
              <a:effectLst/>
            </a:endParaRPr>
          </a:p>
          <a:p>
            <a:endParaRPr lang="nl-BE" sz="2200" dirty="0"/>
          </a:p>
        </p:txBody>
      </p:sp>
    </p:spTree>
    <p:extLst>
      <p:ext uri="{BB962C8B-B14F-4D97-AF65-F5344CB8AC3E}">
        <p14:creationId xmlns:p14="http://schemas.microsoft.com/office/powerpoint/2010/main" val="50315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6389" y="415836"/>
            <a:ext cx="10972800" cy="4530725"/>
          </a:xfrm>
        </p:spPr>
        <p:txBody>
          <a:bodyPr/>
          <a:lstStyle/>
          <a:p>
            <a:pPr marL="0" indent="0" algn="just">
              <a:buNone/>
            </a:pPr>
            <a:r>
              <a:rPr lang="fr-FR" sz="3000" b="1" dirty="0">
                <a:effectLst/>
              </a:rPr>
              <a:t>	Ainsi la culture relève de l’action, des échanges, de la communication et s’inscrit dans un réseau d’intersubjectivités. Elle est mobilisée pour signifier, dire et agir. Elle ne peut pas être considérée uniquement comme un système avec des fonctions structurales car elle assure aussi des fonctions pragmatiques. Ainsi, l’individu n’est pas seulement le produit de sa culture, mais il la modifie et la travaille selon ses besoins et ses stratégies, dans un environnement lui-même pluriel donnant lieu à de multiples références. Il va donc sélectionner et utiliser les traits culturels selon ses intérêts et les contraintes des situations : </a:t>
            </a:r>
            <a:r>
              <a:rPr lang="fr-FR" sz="3000" b="1" i="1" dirty="0">
                <a:effectLst/>
              </a:rPr>
              <a:t>« La culture, comme la langue, est bien un lieu de mise en scène de soi et des autres » </a:t>
            </a:r>
            <a:r>
              <a:rPr lang="fr-FR" sz="2000" b="1" dirty="0">
                <a:effectLst/>
              </a:rPr>
              <a:t>(Abdallah-</a:t>
            </a:r>
            <a:r>
              <a:rPr lang="fr-FR" sz="2000" b="1" dirty="0" err="1">
                <a:effectLst/>
              </a:rPr>
              <a:t>Pretceille</a:t>
            </a:r>
            <a:r>
              <a:rPr lang="fr-FR" sz="2000" b="1" dirty="0">
                <a:effectLst/>
              </a:rPr>
              <a:t>, 1999, p. 17). </a:t>
            </a:r>
            <a:endParaRPr lang="nl-BE" sz="3000" b="1" dirty="0">
              <a:effectLst/>
            </a:endParaRPr>
          </a:p>
          <a:p>
            <a:pPr marL="0" indent="0" algn="just">
              <a:buNone/>
            </a:pPr>
            <a:endParaRPr lang="nl-BE" sz="3000" b="1" dirty="0"/>
          </a:p>
        </p:txBody>
      </p:sp>
    </p:spTree>
    <p:extLst>
      <p:ext uri="{BB962C8B-B14F-4D97-AF65-F5344CB8AC3E}">
        <p14:creationId xmlns:p14="http://schemas.microsoft.com/office/powerpoint/2010/main" val="4124802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8011" y="269967"/>
            <a:ext cx="11164389" cy="5860960"/>
          </a:xfrm>
        </p:spPr>
        <p:txBody>
          <a:bodyPr/>
          <a:lstStyle/>
          <a:p>
            <a:pPr marL="0" indent="0" algn="just">
              <a:buNone/>
            </a:pPr>
            <a:r>
              <a:rPr lang="fr-FR" sz="3100" b="1" dirty="0">
                <a:effectLst/>
              </a:rPr>
              <a:t>	La culture peut être saisie par l’étude des schèmes interprétatifs des individus qui s’en réclament, c’est-à-dire la manière dont ils produisent et perçoivent les significations sociales de leurs pratiques et celles d’autrui (</a:t>
            </a:r>
            <a:r>
              <a:rPr lang="fr-FR" sz="3100" b="1" dirty="0" err="1">
                <a:effectLst/>
              </a:rPr>
              <a:t>Clanet</a:t>
            </a:r>
            <a:r>
              <a:rPr lang="fr-FR" sz="3100" b="1" dirty="0">
                <a:effectLst/>
              </a:rPr>
              <a:t>, 1990, p. 15-16). </a:t>
            </a:r>
          </a:p>
          <a:p>
            <a:pPr marL="0" indent="0" algn="just">
              <a:buNone/>
            </a:pPr>
            <a:r>
              <a:rPr lang="fr-FR" sz="3100" b="1" dirty="0">
                <a:effectLst/>
              </a:rPr>
              <a:t>	La culture repose sur une dynamique interactionnelle, un processus de construction permanent. La visée interculturelle permet alors d’analyser la diversité culturelle à partir des variations et non pas des différences, des interactions et non pas des confrontations, des processus et non pas des états, des traces culturelles et non pas des structures. Elle s’inscrit dans une logique de la complexité et peut être pensée comme une « </a:t>
            </a:r>
            <a:r>
              <a:rPr lang="fr-FR" sz="3100" b="1" dirty="0">
                <a:solidFill>
                  <a:srgbClr val="FFC000"/>
                </a:solidFill>
                <a:effectLst/>
              </a:rPr>
              <a:t>science générative </a:t>
            </a:r>
            <a:r>
              <a:rPr lang="fr-FR" sz="3100" b="1" dirty="0">
                <a:effectLst/>
              </a:rPr>
              <a:t>» (Balandier, 1985). </a:t>
            </a:r>
            <a:endParaRPr lang="nl-BE" sz="3100" b="1" dirty="0">
              <a:effectLst/>
            </a:endParaRPr>
          </a:p>
          <a:p>
            <a:pPr algn="just"/>
            <a:endParaRPr lang="nl-BE" sz="3100" b="1" dirty="0"/>
          </a:p>
        </p:txBody>
      </p:sp>
    </p:spTree>
    <p:extLst>
      <p:ext uri="{BB962C8B-B14F-4D97-AF65-F5344CB8AC3E}">
        <p14:creationId xmlns:p14="http://schemas.microsoft.com/office/powerpoint/2010/main" val="3528170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1" y="577159"/>
            <a:ext cx="10972800" cy="4530725"/>
          </a:xfrm>
        </p:spPr>
        <p:txBody>
          <a:bodyPr/>
          <a:lstStyle/>
          <a:p>
            <a:pPr algn="just"/>
            <a:r>
              <a:rPr lang="fr-FR" b="1" dirty="0"/>
              <a:t>Une culture est un ensemble de schèmes interprétatifs, c’est-à-dire un ensemble de données, de principes et de conventions qui guident les comportements des acteurs sociaux et qui constituent la grille d’analyse sur la base de laquelle ils interprètent les comportements d’autrui (</a:t>
            </a:r>
            <a:r>
              <a:rPr lang="fr-FR" b="1" i="1" dirty="0"/>
              <a:t>comportement </a:t>
            </a:r>
            <a:r>
              <a:rPr lang="fr-FR" b="1" dirty="0"/>
              <a:t>incluant les comportements verbaux, c’est-à-dire les pratiques linguistiques et les messages). Cette définition inclut la culture comme connaissance (les données) mais y ajoute une dimension concrète et active, en mettant l’accent sur la mise en </a:t>
            </a:r>
            <a:r>
              <a:rPr lang="fr-FR" b="1" dirty="0" err="1"/>
              <a:t>oeuvre</a:t>
            </a:r>
            <a:r>
              <a:rPr lang="fr-FR" b="1" dirty="0"/>
              <a:t> de la culture lors des interactions.</a:t>
            </a:r>
            <a:endParaRPr lang="nl-BE" b="1" dirty="0"/>
          </a:p>
        </p:txBody>
      </p:sp>
    </p:spTree>
    <p:extLst>
      <p:ext uri="{BB962C8B-B14F-4D97-AF65-F5344CB8AC3E}">
        <p14:creationId xmlns:p14="http://schemas.microsoft.com/office/powerpoint/2010/main" val="789861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81200" y="381000"/>
            <a:ext cx="8229600" cy="527050"/>
          </a:xfrm>
        </p:spPr>
        <p:txBody>
          <a:bodyPr/>
          <a:lstStyle/>
          <a:p>
            <a:pPr eaLnBrk="1" hangingPunct="1">
              <a:defRPr/>
            </a:pPr>
            <a:r>
              <a:rPr lang="fr-FR" altLang="nl-BE" sz="3200" dirty="0">
                <a:solidFill>
                  <a:srgbClr val="FFFF00"/>
                </a:solidFill>
              </a:rPr>
              <a:t>LES FONCTIONS DE LA CULTURE</a:t>
            </a:r>
          </a:p>
        </p:txBody>
      </p:sp>
      <p:sp>
        <p:nvSpPr>
          <p:cNvPr id="14339" name="Rectangle 3"/>
          <p:cNvSpPr>
            <a:spLocks noGrp="1" noChangeArrowheads="1"/>
          </p:cNvSpPr>
          <p:nvPr>
            <p:ph idx="1"/>
          </p:nvPr>
        </p:nvSpPr>
        <p:spPr>
          <a:xfrm>
            <a:off x="574766" y="1484313"/>
            <a:ext cx="10877005" cy="4608512"/>
          </a:xfrm>
        </p:spPr>
        <p:txBody>
          <a:bodyPr/>
          <a:lstStyle/>
          <a:p>
            <a:pPr marL="0" indent="0" algn="just" eaLnBrk="1" hangingPunct="1">
              <a:lnSpc>
                <a:spcPct val="80000"/>
              </a:lnSpc>
              <a:buNone/>
              <a:defRPr/>
            </a:pPr>
            <a:r>
              <a:rPr lang="fr-FR" altLang="nl-BE" sz="2800" b="1" dirty="0"/>
              <a:t>	La culture à plusieurs fonctions :</a:t>
            </a:r>
          </a:p>
          <a:p>
            <a:pPr marL="0" indent="0" algn="just" eaLnBrk="1" hangingPunct="1">
              <a:lnSpc>
                <a:spcPct val="80000"/>
              </a:lnSpc>
              <a:buNone/>
              <a:defRPr/>
            </a:pPr>
            <a:r>
              <a:rPr lang="fr-FR" altLang="nl-BE" sz="2800" b="1" dirty="0"/>
              <a:t>	</a:t>
            </a:r>
            <a:r>
              <a:rPr lang="fr-FR" altLang="nl-BE" sz="2800" b="1" dirty="0">
                <a:solidFill>
                  <a:srgbClr val="FFC000"/>
                </a:solidFill>
              </a:rPr>
              <a:t>Fonction de marquage </a:t>
            </a:r>
            <a:r>
              <a:rPr lang="fr-FR" altLang="nl-BE" sz="2800" b="1" dirty="0"/>
              <a:t>: les individus intériorisent des normes qui contribuent à la construction identitaire, sociale, culturelle et professionnelle. C’est l’identité individuelle et collective !</a:t>
            </a:r>
          </a:p>
          <a:p>
            <a:pPr marL="0" indent="0" algn="just" eaLnBrk="1" hangingPunct="1">
              <a:lnSpc>
                <a:spcPct val="80000"/>
              </a:lnSpc>
              <a:buNone/>
              <a:defRPr/>
            </a:pPr>
            <a:r>
              <a:rPr lang="fr-FR" altLang="nl-BE" sz="2800" b="1" dirty="0"/>
              <a:t>	</a:t>
            </a:r>
            <a:r>
              <a:rPr lang="fr-FR" altLang="nl-BE" sz="2800" b="1" dirty="0">
                <a:solidFill>
                  <a:srgbClr val="FFC000"/>
                </a:solidFill>
              </a:rPr>
              <a:t>Fonction de représentation </a:t>
            </a:r>
            <a:r>
              <a:rPr lang="fr-FR" altLang="nl-BE" sz="2800" b="1" dirty="0"/>
              <a:t>: toutes les cultures véhiculent des formes de connaissances et de croyances qui sont repérables comme traits identifiants.</a:t>
            </a:r>
          </a:p>
          <a:p>
            <a:pPr marL="0" indent="0" algn="just" eaLnBrk="1" hangingPunct="1">
              <a:lnSpc>
                <a:spcPct val="80000"/>
              </a:lnSpc>
              <a:buNone/>
              <a:defRPr/>
            </a:pPr>
            <a:r>
              <a:rPr lang="fr-FR" altLang="nl-BE" sz="2800" b="1" dirty="0"/>
              <a:t>	</a:t>
            </a:r>
            <a:r>
              <a:rPr lang="fr-FR" altLang="nl-BE" sz="2800" b="1" dirty="0">
                <a:solidFill>
                  <a:srgbClr val="FFC000"/>
                </a:solidFill>
              </a:rPr>
              <a:t>Fonction de construction sociale </a:t>
            </a:r>
            <a:r>
              <a:rPr lang="fr-FR" altLang="nl-BE" sz="2800" b="1" dirty="0"/>
              <a:t>: toutes les cultures élaborent des normes, des valeurs comme cadrage d’une société. Cela contribue à la reproduction de la société</a:t>
            </a:r>
          </a:p>
          <a:p>
            <a:pPr marL="0" indent="0" algn="just" eaLnBrk="1" hangingPunct="1">
              <a:lnSpc>
                <a:spcPct val="80000"/>
              </a:lnSpc>
              <a:buNone/>
              <a:defRPr/>
            </a:pPr>
            <a:r>
              <a:rPr lang="fr-FR" altLang="nl-BE" sz="2800" b="1" dirty="0"/>
              <a:t>	</a:t>
            </a:r>
            <a:r>
              <a:rPr lang="fr-FR" altLang="nl-BE" sz="2800" b="1" dirty="0">
                <a:solidFill>
                  <a:srgbClr val="FFC000"/>
                </a:solidFill>
              </a:rPr>
              <a:t>Fonction de positionnement </a:t>
            </a:r>
            <a:r>
              <a:rPr lang="fr-FR" altLang="nl-BE" sz="2800" b="1" dirty="0"/>
              <a:t>: La culture intervient dans les choix, les comportements et la création de l’affect.</a:t>
            </a:r>
          </a:p>
        </p:txBody>
      </p:sp>
      <p:sp>
        <p:nvSpPr>
          <p:cNvPr id="4" name="Espace réservé du numéro de diapositive 5"/>
          <p:cNvSpPr>
            <a:spLocks noGrp="1"/>
          </p:cNvSpPr>
          <p:nvPr>
            <p:ph type="sldNum" sz="quarter" idx="12"/>
          </p:nvPr>
        </p:nvSpPr>
        <p:spPr/>
        <p:txBody>
          <a:bodyPr/>
          <a:lstStyle/>
          <a:p>
            <a:pPr>
              <a:defRPr/>
            </a:pPr>
            <a:fld id="{602AD491-AC49-4689-8B56-679B43FA95B5}" type="slidenum">
              <a:rPr lang="fr-FR" altLang="nl-BE"/>
              <a:pPr>
                <a:defRPr/>
              </a:pPr>
              <a:t>18</a:t>
            </a:fld>
            <a:endParaRPr lang="fr-FR" altLang="nl-BE"/>
          </a:p>
        </p:txBody>
      </p:sp>
    </p:spTree>
    <p:extLst>
      <p:ext uri="{BB962C8B-B14F-4D97-AF65-F5344CB8AC3E}">
        <p14:creationId xmlns:p14="http://schemas.microsoft.com/office/powerpoint/2010/main" val="258828409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7813"/>
            <a:ext cx="10972800" cy="881031"/>
          </a:xfrm>
        </p:spPr>
        <p:txBody>
          <a:bodyPr/>
          <a:lstStyle/>
          <a:p>
            <a:r>
              <a:rPr lang="nl-BE" sz="3600" dirty="0" err="1">
                <a:solidFill>
                  <a:srgbClr val="FFFF00"/>
                </a:solidFill>
              </a:rPr>
              <a:t>Rapports</a:t>
            </a:r>
            <a:r>
              <a:rPr lang="nl-BE" sz="3600" dirty="0">
                <a:solidFill>
                  <a:srgbClr val="FFFF00"/>
                </a:solidFill>
              </a:rPr>
              <a:t> </a:t>
            </a:r>
            <a:r>
              <a:rPr lang="nl-BE" sz="3600" dirty="0" err="1">
                <a:solidFill>
                  <a:srgbClr val="FFFF00"/>
                </a:solidFill>
              </a:rPr>
              <a:t>généraux</a:t>
            </a:r>
            <a:r>
              <a:rPr lang="nl-BE" sz="3600" dirty="0">
                <a:solidFill>
                  <a:srgbClr val="FFFF00"/>
                </a:solidFill>
              </a:rPr>
              <a:t> </a:t>
            </a:r>
            <a:r>
              <a:rPr lang="nl-BE" sz="3600" dirty="0" err="1">
                <a:solidFill>
                  <a:srgbClr val="FFFF00"/>
                </a:solidFill>
              </a:rPr>
              <a:t>langue</a:t>
            </a:r>
            <a:r>
              <a:rPr lang="nl-BE" sz="3600" dirty="0">
                <a:solidFill>
                  <a:srgbClr val="FFFF00"/>
                </a:solidFill>
              </a:rPr>
              <a:t>/culture</a:t>
            </a:r>
          </a:p>
        </p:txBody>
      </p:sp>
      <p:sp>
        <p:nvSpPr>
          <p:cNvPr id="3" name="Espace réservé du contenu 2"/>
          <p:cNvSpPr>
            <a:spLocks noGrp="1"/>
          </p:cNvSpPr>
          <p:nvPr>
            <p:ph idx="1"/>
          </p:nvPr>
        </p:nvSpPr>
        <p:spPr>
          <a:xfrm>
            <a:off x="609600" y="993619"/>
            <a:ext cx="10972800" cy="4530725"/>
          </a:xfrm>
        </p:spPr>
        <p:txBody>
          <a:bodyPr/>
          <a:lstStyle/>
          <a:p>
            <a:pPr algn="just"/>
            <a:r>
              <a:rPr lang="fr-FR" sz="2800" b="1" dirty="0"/>
              <a:t>la langue est indissociable de la culture, car elles sont « les deux facettes d’une même médaille », comme disait </a:t>
            </a:r>
            <a:r>
              <a:rPr lang="fr-FR" sz="2800" b="1" dirty="0" err="1"/>
              <a:t>E.Benveniste</a:t>
            </a:r>
            <a:r>
              <a:rPr lang="fr-FR" sz="2800" b="1" dirty="0"/>
              <a:t>. En effet, toute langue véhicule et transmet, par l’arbitraire de son lexique, de sa syntaxe, de ses </a:t>
            </a:r>
            <a:r>
              <a:rPr lang="fr-FR" sz="2800" b="1" dirty="0" err="1"/>
              <a:t>idiomatismes</a:t>
            </a:r>
            <a:r>
              <a:rPr lang="fr-FR" sz="2800" b="1" dirty="0"/>
              <a:t>, les schèmes culturels du groupe qui la parle. Elle offre une « version du monde » spécifique, différente de celle offerte par une autre langue (d’où la non correspondance terme à terme de langues différentes). Inversement, toute culture régit les pratiques linguistiques, qu’il s’agisse par exemple de l’arrière-plan historique du lexique, des expressions, des genres discursifs ou qu’il s’agisse des conventions collectives d’usage de la langue (règles de prise de parole, énoncés ritualisés, connotations des variétés et « registres » de la langue, etc.).</a:t>
            </a:r>
            <a:endParaRPr lang="nl-BE" sz="2800" b="1" dirty="0"/>
          </a:p>
        </p:txBody>
      </p:sp>
    </p:spTree>
    <p:extLst>
      <p:ext uri="{BB962C8B-B14F-4D97-AF65-F5344CB8AC3E}">
        <p14:creationId xmlns:p14="http://schemas.microsoft.com/office/powerpoint/2010/main" val="147835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br>
              <a:rPr lang="fr-FR" dirty="0">
                <a:effectLst/>
              </a:rPr>
            </a:br>
            <a:br>
              <a:rPr lang="fr-FR" dirty="0">
                <a:effectLst/>
              </a:rPr>
            </a:br>
            <a:r>
              <a:rPr lang="fr-FR" sz="2800" dirty="0">
                <a:solidFill>
                  <a:srgbClr val="FFFF00"/>
                </a:solidFill>
                <a:effectLst/>
              </a:rPr>
              <a:t>INTRODUCTION A L’INTERCULTUREL</a:t>
            </a:r>
            <a:br>
              <a:rPr lang="nl-BE" dirty="0">
                <a:effectLst/>
              </a:rPr>
            </a:br>
            <a:r>
              <a:rPr lang="fr-FR" dirty="0">
                <a:effectLst/>
              </a:rPr>
              <a:t> </a:t>
            </a:r>
            <a:br>
              <a:rPr lang="nl-BE" dirty="0">
                <a:effectLst/>
              </a:rPr>
            </a:br>
            <a:endParaRPr lang="nl-BE" dirty="0"/>
          </a:p>
        </p:txBody>
      </p:sp>
      <p:sp>
        <p:nvSpPr>
          <p:cNvPr id="3" name="Espace réservé du contenu 2"/>
          <p:cNvSpPr>
            <a:spLocks noGrp="1"/>
          </p:cNvSpPr>
          <p:nvPr>
            <p:ph idx="1"/>
          </p:nvPr>
        </p:nvSpPr>
        <p:spPr>
          <a:xfrm>
            <a:off x="527222" y="1303639"/>
            <a:ext cx="10972800" cy="4530725"/>
          </a:xfrm>
        </p:spPr>
        <p:txBody>
          <a:bodyPr/>
          <a:lstStyle/>
          <a:p>
            <a:pPr marL="0" indent="0" algn="just">
              <a:buNone/>
            </a:pPr>
            <a:r>
              <a:rPr lang="fr-FR" b="1" dirty="0">
                <a:effectLst/>
              </a:rPr>
              <a:t>	Le terme interculturel apparaît pour la première fois en 1975 dans les textes officiels en France. Il va susciter dans les années 1980 des approches, des activités, des pédagogies interculturelles variées et parfois contradictoires. Dans les années 1975-1977, elles vont alimenter les discussions au Conseil de l’Europe autour de certains principes de base, comme </a:t>
            </a:r>
            <a:r>
              <a:rPr lang="fr-FR" b="1" dirty="0">
                <a:solidFill>
                  <a:srgbClr val="FFC000"/>
                </a:solidFill>
                <a:effectLst/>
              </a:rPr>
              <a:t>le dialogue interculturel, le refus </a:t>
            </a:r>
            <a:r>
              <a:rPr lang="fr-FR" b="1" dirty="0">
                <a:effectLst/>
              </a:rPr>
              <a:t>de </a:t>
            </a:r>
            <a:r>
              <a:rPr lang="fr-FR" b="1" dirty="0">
                <a:solidFill>
                  <a:srgbClr val="FFC000"/>
                </a:solidFill>
                <a:effectLst/>
              </a:rPr>
              <a:t>l’ethnocentrisme</a:t>
            </a:r>
            <a:r>
              <a:rPr lang="fr-FR" b="1" dirty="0">
                <a:effectLst/>
              </a:rPr>
              <a:t>, </a:t>
            </a:r>
            <a:r>
              <a:rPr lang="fr-FR" b="1" dirty="0">
                <a:solidFill>
                  <a:srgbClr val="FFC000"/>
                </a:solidFill>
                <a:effectLst/>
              </a:rPr>
              <a:t>l’adhésion au principe du relativisme culturel </a:t>
            </a:r>
            <a:r>
              <a:rPr lang="fr-FR" b="1" dirty="0">
                <a:effectLst/>
              </a:rPr>
              <a:t>et sa transposition à l’action scolaire dans l’intérêt de l’intégration des enfants d’immigrés. </a:t>
            </a:r>
            <a:endParaRPr lang="nl-BE" b="1" dirty="0">
              <a:effectLst/>
            </a:endParaRPr>
          </a:p>
        </p:txBody>
      </p:sp>
    </p:spTree>
    <p:extLst>
      <p:ext uri="{BB962C8B-B14F-4D97-AF65-F5344CB8AC3E}">
        <p14:creationId xmlns:p14="http://schemas.microsoft.com/office/powerpoint/2010/main" val="807682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solidFill>
                  <a:srgbClr val="FFFF00"/>
                </a:solidFill>
              </a:rPr>
              <a:t>IDENTITE </a:t>
            </a:r>
            <a:endParaRPr lang="nl-BE" dirty="0">
              <a:solidFill>
                <a:srgbClr val="FFFF00"/>
              </a:solidFill>
            </a:endParaRPr>
          </a:p>
        </p:txBody>
      </p:sp>
      <p:sp>
        <p:nvSpPr>
          <p:cNvPr id="3" name="Espace réservé du contenu 2"/>
          <p:cNvSpPr>
            <a:spLocks noGrp="1"/>
          </p:cNvSpPr>
          <p:nvPr>
            <p:ph idx="1"/>
          </p:nvPr>
        </p:nvSpPr>
        <p:spPr/>
        <p:txBody>
          <a:bodyPr/>
          <a:lstStyle/>
          <a:p>
            <a:pPr marL="0" indent="0" algn="just">
              <a:buNone/>
            </a:pPr>
            <a:r>
              <a:rPr lang="fr-FR" b="1" dirty="0">
                <a:effectLst/>
              </a:rPr>
              <a:t>	L’identité de l'individu est, en psychologie sociale, la reconnaissance de ce qu'il est, par lui-même ou par les autres. La notion d'identité est au croisement de la sociologie et de la psychologie, mais intéresse aussi la biologie, la philosophie et la géographie : selon Max Weber, les quatre fondements de la notion d'identité sont l'existence physique matérielle, l'espèce biologique, l'appartenance culturelle ou communautaire</a:t>
            </a:r>
            <a:r>
              <a:rPr lang="fr-FR" b="1" baseline="30000" dirty="0">
                <a:effectLst/>
              </a:rPr>
              <a:t> </a:t>
            </a:r>
            <a:r>
              <a:rPr lang="fr-FR" b="1" dirty="0">
                <a:effectLst/>
              </a:rPr>
              <a:t>et la personnalité individuelle.</a:t>
            </a:r>
            <a:endParaRPr lang="nl-BE" b="1" dirty="0"/>
          </a:p>
        </p:txBody>
      </p:sp>
    </p:spTree>
    <p:extLst>
      <p:ext uri="{BB962C8B-B14F-4D97-AF65-F5344CB8AC3E}">
        <p14:creationId xmlns:p14="http://schemas.microsoft.com/office/powerpoint/2010/main" val="235773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4271" y="450808"/>
            <a:ext cx="10972800" cy="653063"/>
          </a:xfrm>
        </p:spPr>
        <p:txBody>
          <a:bodyPr/>
          <a:lstStyle/>
          <a:p>
            <a:br>
              <a:rPr lang="fr-FR" sz="3200" dirty="0">
                <a:solidFill>
                  <a:srgbClr val="FFFF00"/>
                </a:solidFill>
              </a:rPr>
            </a:br>
            <a:r>
              <a:rPr lang="fr-FR" sz="3200" dirty="0">
                <a:solidFill>
                  <a:srgbClr val="FFFF00"/>
                </a:solidFill>
              </a:rPr>
              <a:t>IDENTITE</a:t>
            </a:r>
            <a:br>
              <a:rPr lang="nl-BE" sz="3200" dirty="0">
                <a:solidFill>
                  <a:srgbClr val="FFFF00"/>
                </a:solidFill>
              </a:rPr>
            </a:br>
            <a:endParaRPr lang="nl-BE" sz="4000" dirty="0">
              <a:solidFill>
                <a:srgbClr val="FFFF00"/>
              </a:solidFill>
            </a:endParaRPr>
          </a:p>
        </p:txBody>
      </p:sp>
      <p:sp>
        <p:nvSpPr>
          <p:cNvPr id="3" name="Espace réservé du contenu 2"/>
          <p:cNvSpPr>
            <a:spLocks noGrp="1"/>
          </p:cNvSpPr>
          <p:nvPr>
            <p:ph idx="1"/>
          </p:nvPr>
        </p:nvSpPr>
        <p:spPr>
          <a:xfrm>
            <a:off x="494271" y="1040028"/>
            <a:ext cx="11145793" cy="4530725"/>
          </a:xfrm>
        </p:spPr>
        <p:txBody>
          <a:bodyPr>
            <a:noAutofit/>
          </a:bodyPr>
          <a:lstStyle/>
          <a:p>
            <a:pPr algn="just"/>
            <a:endParaRPr lang="nl-BE" sz="1800" dirty="0"/>
          </a:p>
          <a:p>
            <a:pPr algn="just"/>
            <a:r>
              <a:rPr lang="fr-FR" b="1" dirty="0"/>
              <a:t>Les identités, qu’elles soient collectives ou individuelles, ne relèvent pas de la permanence, mais de tensions entre continuité et rupture : elles sont dynamiques dans le sens où elles sont amenées à se transformer, à se métisser par intégrations, abandons, appropriations. C’est souvent le contact culturel qui les rend explicites en permettant de les comparer. </a:t>
            </a:r>
            <a:endParaRPr lang="nl-BE" b="1" dirty="0"/>
          </a:p>
        </p:txBody>
      </p:sp>
    </p:spTree>
    <p:extLst>
      <p:ext uri="{BB962C8B-B14F-4D97-AF65-F5344CB8AC3E}">
        <p14:creationId xmlns:p14="http://schemas.microsoft.com/office/powerpoint/2010/main" val="3907637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4765" y="886098"/>
            <a:ext cx="10972800" cy="4530725"/>
          </a:xfrm>
        </p:spPr>
        <p:txBody>
          <a:bodyPr/>
          <a:lstStyle/>
          <a:p>
            <a:pPr algn="just"/>
            <a:r>
              <a:rPr lang="fr-FR" b="1" dirty="0"/>
              <a:t>En tant qu’objet partagé, la langue est une composante majeure de l’identité collective (Le Page &amp; Tabouret-Keller, 1985). Les processus langagiers sont aussi des processus d’identification puisqu’ils placent le locuteur dans des réseaux d’interactions et lui permettent de se construire à la fois collectivement et individuellement. Lorsque des groupes pratiquant une langue minoritaire se situent dans un contexte où d’autres groupes sont hégémoniques, l’identité linguistique qu’elle véhicule leur apparaît essentielle. Ils peuvent mettre en place deux stratégies : </a:t>
            </a:r>
            <a:endParaRPr lang="nl-BE" b="1" dirty="0"/>
          </a:p>
          <a:p>
            <a:endParaRPr lang="nl-BE" dirty="0"/>
          </a:p>
        </p:txBody>
      </p:sp>
    </p:spTree>
    <p:extLst>
      <p:ext uri="{BB962C8B-B14F-4D97-AF65-F5344CB8AC3E}">
        <p14:creationId xmlns:p14="http://schemas.microsoft.com/office/powerpoint/2010/main" val="2168566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6606" y="702276"/>
            <a:ext cx="10972800" cy="4530725"/>
          </a:xfrm>
        </p:spPr>
        <p:txBody>
          <a:bodyPr/>
          <a:lstStyle/>
          <a:p>
            <a:pPr marL="0" indent="0" algn="ctr">
              <a:lnSpc>
                <a:spcPct val="80000"/>
              </a:lnSpc>
              <a:buNone/>
              <a:defRPr/>
            </a:pPr>
            <a:r>
              <a:rPr lang="fr-FR" altLang="nl-BE" sz="3600" b="1" dirty="0">
                <a:solidFill>
                  <a:srgbClr val="FFC000"/>
                </a:solidFill>
              </a:rPr>
              <a:t>		</a:t>
            </a:r>
            <a:r>
              <a:rPr lang="fr-FR" altLang="nl-BE" sz="3600" b="1" dirty="0">
                <a:solidFill>
                  <a:srgbClr val="FFFF00"/>
                </a:solidFill>
              </a:rPr>
              <a:t>IDENTITÉ CULTURELLE </a:t>
            </a:r>
          </a:p>
          <a:p>
            <a:pPr algn="just">
              <a:lnSpc>
                <a:spcPct val="80000"/>
              </a:lnSpc>
              <a:defRPr/>
            </a:pPr>
            <a:endParaRPr lang="fr-FR" altLang="nl-BE" sz="3600" b="1" dirty="0">
              <a:solidFill>
                <a:srgbClr val="FFC000"/>
              </a:solidFill>
            </a:endParaRPr>
          </a:p>
          <a:p>
            <a:pPr marL="0" indent="0" algn="just">
              <a:buNone/>
              <a:defRPr/>
            </a:pPr>
            <a:r>
              <a:rPr lang="fr-FR" altLang="nl-BE" sz="3600" b="1" dirty="0">
                <a:solidFill>
                  <a:srgbClr val="FFC000"/>
                </a:solidFill>
              </a:rPr>
              <a:t>	</a:t>
            </a:r>
            <a:r>
              <a:rPr lang="fr-FR" altLang="nl-BE" sz="3600" b="1" dirty="0"/>
              <a:t>L’ensemble des traits représentatifs et des traditions qui marquent l’appartenance à un groupe dans lequel on se reconnaît comme membre. </a:t>
            </a:r>
          </a:p>
          <a:p>
            <a:pPr marL="0" indent="0" algn="just">
              <a:buNone/>
              <a:defRPr/>
            </a:pPr>
            <a:r>
              <a:rPr lang="fr-FR" sz="3600" b="1" dirty="0"/>
              <a:t>L'expression « identité culturelle » est comprise comme l'ensemble des éléments de culture par lesquels une personne ou un groupe se définit, se manifeste et souhaite être reconnu.</a:t>
            </a:r>
            <a:endParaRPr lang="fr-FR" altLang="nl-BE" sz="3600" b="1" dirty="0"/>
          </a:p>
          <a:p>
            <a:pPr algn="just">
              <a:lnSpc>
                <a:spcPct val="80000"/>
              </a:lnSpc>
              <a:buNone/>
              <a:defRPr/>
            </a:pPr>
            <a:endParaRPr lang="fr-FR" altLang="nl-BE" sz="3600" b="1" dirty="0">
              <a:solidFill>
                <a:srgbClr val="FFC000"/>
              </a:solidFill>
            </a:endParaRPr>
          </a:p>
          <a:p>
            <a:pPr algn="just"/>
            <a:endParaRPr lang="nl-BE" sz="4800" b="1" dirty="0">
              <a:solidFill>
                <a:srgbClr val="FFC000"/>
              </a:solidFill>
            </a:endParaRPr>
          </a:p>
        </p:txBody>
      </p:sp>
    </p:spTree>
    <p:extLst>
      <p:ext uri="{BB962C8B-B14F-4D97-AF65-F5344CB8AC3E}">
        <p14:creationId xmlns:p14="http://schemas.microsoft.com/office/powerpoint/2010/main" val="3207786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442570"/>
            <a:ext cx="10972800" cy="710728"/>
          </a:xfrm>
        </p:spPr>
        <p:txBody>
          <a:bodyPr/>
          <a:lstStyle/>
          <a:p>
            <a:r>
              <a:rPr lang="fr-FR" sz="3200" b="1" dirty="0">
                <a:solidFill>
                  <a:srgbClr val="FFFF00"/>
                </a:solidFill>
              </a:rPr>
              <a:t>DIVERSITE CULTURELLE</a:t>
            </a:r>
            <a:br>
              <a:rPr lang="nl-BE" sz="2800" dirty="0">
                <a:solidFill>
                  <a:srgbClr val="FFFF00"/>
                </a:solidFill>
              </a:rPr>
            </a:br>
            <a:endParaRPr lang="nl-BE" sz="2800" dirty="0">
              <a:solidFill>
                <a:srgbClr val="FFFF00"/>
              </a:solidFill>
            </a:endParaRPr>
          </a:p>
        </p:txBody>
      </p:sp>
      <p:sp>
        <p:nvSpPr>
          <p:cNvPr id="3" name="Espace réservé du contenu 2"/>
          <p:cNvSpPr>
            <a:spLocks noGrp="1"/>
          </p:cNvSpPr>
          <p:nvPr>
            <p:ph idx="1"/>
          </p:nvPr>
        </p:nvSpPr>
        <p:spPr>
          <a:xfrm>
            <a:off x="609600" y="1427206"/>
            <a:ext cx="10972800" cy="4530725"/>
          </a:xfrm>
        </p:spPr>
        <p:txBody>
          <a:bodyPr>
            <a:noAutofit/>
          </a:bodyPr>
          <a:lstStyle/>
          <a:p>
            <a:pPr algn="just"/>
            <a:r>
              <a:rPr lang="fr-FR" sz="2800" b="1" dirty="0"/>
              <a:t>La diversité culturelle </a:t>
            </a:r>
            <a:r>
              <a:rPr lang="fr-FR" sz="2800" b="1" i="1" dirty="0"/>
              <a:t>« renvoie à la multiplicité des formes par lesquelles les cultures des groupes et des sociétés trouvent leur expression. Ces expressions se transmettent au sein des groupes et des sociétés et entre eux. La diversité culturelle se manifeste non seulement dans les formes variées à travers lesquelles le patrimoine culturel de l’humanité est exprimé, enrichi et transmis grâce à la variété des expressions culturelles, mais aussi à travers divers modes de création artistique, de production, de diffusion, de distribution et de jouissance des expressions culturelles, quels que soient les moyens et les technologies utilisés »</a:t>
            </a:r>
            <a:r>
              <a:rPr lang="fr-FR" sz="2800" b="1" dirty="0"/>
              <a:t>. </a:t>
            </a:r>
            <a:endParaRPr lang="nl-BE" sz="2800" b="1" dirty="0"/>
          </a:p>
        </p:txBody>
      </p:sp>
    </p:spTree>
    <p:extLst>
      <p:ext uri="{BB962C8B-B14F-4D97-AF65-F5344CB8AC3E}">
        <p14:creationId xmlns:p14="http://schemas.microsoft.com/office/powerpoint/2010/main" val="3653891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1362" y="694039"/>
            <a:ext cx="10972800" cy="4530725"/>
          </a:xfrm>
        </p:spPr>
        <p:txBody>
          <a:bodyPr/>
          <a:lstStyle/>
          <a:p>
            <a:pPr algn="just"/>
            <a:r>
              <a:rPr lang="fr-FR" b="1" dirty="0"/>
              <a:t>Les différences culturelles ne peuvent pas être définies à partir de données objectives, de nomenclatures, de catégories ou de caractéristiques que l’on opposerait. Elles peuvent être appréhendées dans leur rapport, leur relation, leur interaction, leur interférence, leur intersubjectivité. Ce sont en effet les relations qui concourent à attribuer des caractéristiques culturelles et non l’inverse. C’est donc la relation à l’Autre qui prime puisqu’elle donne du sens à chacun, et non pas les caractéristiques de chaque culture (Abdallah-</a:t>
            </a:r>
            <a:r>
              <a:rPr lang="fr-FR" b="1" dirty="0" err="1"/>
              <a:t>Pretceille</a:t>
            </a:r>
            <a:r>
              <a:rPr lang="fr-FR" b="1" dirty="0"/>
              <a:t>, 1999, p. 57-58). </a:t>
            </a:r>
            <a:endParaRPr lang="nl-BE" b="1" dirty="0"/>
          </a:p>
          <a:p>
            <a:pPr algn="just"/>
            <a:endParaRPr lang="nl-BE" dirty="0"/>
          </a:p>
        </p:txBody>
      </p:sp>
    </p:spTree>
    <p:extLst>
      <p:ext uri="{BB962C8B-B14F-4D97-AF65-F5344CB8AC3E}">
        <p14:creationId xmlns:p14="http://schemas.microsoft.com/office/powerpoint/2010/main" val="2496586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08454" y="735228"/>
            <a:ext cx="10972800" cy="4530725"/>
          </a:xfrm>
        </p:spPr>
        <p:txBody>
          <a:bodyPr/>
          <a:lstStyle/>
          <a:p>
            <a:pPr algn="just"/>
            <a:r>
              <a:rPr lang="fr-FR" b="1" dirty="0"/>
              <a:t>La pluralité, qui découle de la diversité culturelle et de l’expérience de l’altérité, peut être considérée comme une source d’enrichissement favorisant une souplesse de la pensée et de l’action. Dans la plupart des sociétés contemporaines, l’étrangéité et l’étranger deviennent proches et familiers, les distances se raccourcissent et la temporalité s’estompe devant l’information immédiate portée par les nouveaux moyens de communication, notamment la toile. Ainsi, aucun groupe ou aucun individu ne peut échapper à la diversité culturelle. </a:t>
            </a:r>
            <a:endParaRPr lang="nl-BE" b="1" dirty="0"/>
          </a:p>
          <a:p>
            <a:pPr marL="0" indent="0" algn="just">
              <a:buNone/>
            </a:pPr>
            <a:r>
              <a:rPr lang="fr-FR" b="1" dirty="0"/>
              <a:t>	</a:t>
            </a:r>
            <a:endParaRPr lang="nl-BE" b="1" dirty="0"/>
          </a:p>
          <a:p>
            <a:pPr algn="just"/>
            <a:endParaRPr lang="nl-BE" b="1" dirty="0"/>
          </a:p>
        </p:txBody>
      </p:sp>
    </p:spTree>
    <p:extLst>
      <p:ext uri="{BB962C8B-B14F-4D97-AF65-F5344CB8AC3E}">
        <p14:creationId xmlns:p14="http://schemas.microsoft.com/office/powerpoint/2010/main" val="3526723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5460" y="584888"/>
            <a:ext cx="10972800" cy="5801412"/>
          </a:xfrm>
        </p:spPr>
        <p:txBody>
          <a:bodyPr/>
          <a:lstStyle/>
          <a:p>
            <a:pPr algn="just"/>
            <a:r>
              <a:rPr lang="fr-FR" b="1" dirty="0"/>
              <a:t>La construction identitaire se décline au pluriel : identité régionale, nationale, terrienne, religieuse, professionnelle, générationnelle, etc. Les choix et les comportements individuels et collectifs sont empreints de cette diversité qui ouvre aux jeux identitaires, aux stratégies, aux manipulations. L’appartenance simultanée à plusieurs groupes dont les normes peuvent être incohérentes ou contradictoires, rend caduque toute tentative de catégoriser ou d’identifier cet individu à la fois polychrome, singulier, autonome, indépendant, par rapport aux autres.  </a:t>
            </a:r>
            <a:endParaRPr lang="nl-BE" b="1" dirty="0"/>
          </a:p>
          <a:p>
            <a:endParaRPr lang="nl-BE" sz="1600" dirty="0"/>
          </a:p>
        </p:txBody>
      </p:sp>
    </p:spTree>
    <p:extLst>
      <p:ext uri="{BB962C8B-B14F-4D97-AF65-F5344CB8AC3E}">
        <p14:creationId xmlns:p14="http://schemas.microsoft.com/office/powerpoint/2010/main" val="1470176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solidFill>
                  <a:srgbClr val="FFFF00"/>
                </a:solidFill>
              </a:rPr>
              <a:t>La communication interculturelle </a:t>
            </a:r>
            <a:endParaRPr lang="nl-BE" sz="3600" dirty="0">
              <a:solidFill>
                <a:srgbClr val="FFFF00"/>
              </a:solidFill>
            </a:endParaRPr>
          </a:p>
        </p:txBody>
      </p:sp>
      <p:sp>
        <p:nvSpPr>
          <p:cNvPr id="3" name="Espace réservé du contenu 2"/>
          <p:cNvSpPr>
            <a:spLocks noGrp="1"/>
          </p:cNvSpPr>
          <p:nvPr>
            <p:ph idx="1"/>
          </p:nvPr>
        </p:nvSpPr>
        <p:spPr/>
        <p:txBody>
          <a:bodyPr/>
          <a:lstStyle/>
          <a:p>
            <a:pPr algn="just"/>
            <a:r>
              <a:rPr lang="fr-FR" sz="3600" b="1" dirty="0"/>
              <a:t>La relation entre personnes de cultures différentes entraîne une perturbation liée à l’écart interculturel. </a:t>
            </a:r>
            <a:r>
              <a:rPr lang="fr-FR" sz="3600" b="1" dirty="0" err="1"/>
              <a:t>Margalit</a:t>
            </a:r>
            <a:r>
              <a:rPr lang="fr-FR" sz="3600" b="1" dirty="0"/>
              <a:t> Cohen-</a:t>
            </a:r>
            <a:r>
              <a:rPr lang="fr-FR" sz="3600" b="1" dirty="0" err="1"/>
              <a:t>Emerique</a:t>
            </a:r>
            <a:r>
              <a:rPr lang="fr-FR" sz="3600" b="1" dirty="0"/>
              <a:t> et Carmel </a:t>
            </a:r>
            <a:r>
              <a:rPr lang="fr-FR" sz="3600" b="1" dirty="0" err="1"/>
              <a:t>Camilleri</a:t>
            </a:r>
            <a:r>
              <a:rPr lang="fr-FR" sz="3600" b="1" dirty="0"/>
              <a:t> parlent de «choc culturel». Il y aura communication interculturelle si cette perturbation, ce choc est géré positivement, de manière constructive par les deux parties en présence. </a:t>
            </a:r>
            <a:endParaRPr lang="nl-BE" sz="3600" b="1" dirty="0"/>
          </a:p>
        </p:txBody>
      </p:sp>
    </p:spTree>
    <p:extLst>
      <p:ext uri="{BB962C8B-B14F-4D97-AF65-F5344CB8AC3E}">
        <p14:creationId xmlns:p14="http://schemas.microsoft.com/office/powerpoint/2010/main" val="3903133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FF00"/>
                </a:solidFill>
              </a:rPr>
              <a:t>Le schéma de la communication </a:t>
            </a:r>
            <a:endParaRPr lang="nl-BE" dirty="0">
              <a:solidFill>
                <a:srgbClr val="FFFF00"/>
              </a:solidFill>
            </a:endParaRPr>
          </a:p>
        </p:txBody>
      </p:sp>
      <p:sp>
        <p:nvSpPr>
          <p:cNvPr id="3" name="Espace réservé du contenu 2"/>
          <p:cNvSpPr>
            <a:spLocks noGrp="1"/>
          </p:cNvSpPr>
          <p:nvPr>
            <p:ph idx="1"/>
          </p:nvPr>
        </p:nvSpPr>
        <p:spPr/>
        <p:txBody>
          <a:bodyPr/>
          <a:lstStyle/>
          <a:p>
            <a:pPr algn="just"/>
            <a:r>
              <a:rPr lang="fr-FR" b="1" dirty="0"/>
              <a:t>Toute communication rencontre des obstacles, des filtres. Ceux-ci sont d’autant plus présents que la personne avec qui nous sommes en relation est de culture différente. Ils déclenchent très vite des malentendus, des incompréhensions. Le contact a lieu sans véritable rencontre. </a:t>
            </a:r>
            <a:endParaRPr lang="nl-BE" b="1" dirty="0"/>
          </a:p>
        </p:txBody>
      </p:sp>
    </p:spTree>
    <p:extLst>
      <p:ext uri="{BB962C8B-B14F-4D97-AF65-F5344CB8AC3E}">
        <p14:creationId xmlns:p14="http://schemas.microsoft.com/office/powerpoint/2010/main" val="236978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1849" y="428369"/>
            <a:ext cx="11310551" cy="5702558"/>
          </a:xfrm>
        </p:spPr>
        <p:txBody>
          <a:bodyPr/>
          <a:lstStyle/>
          <a:p>
            <a:pPr algn="just"/>
            <a:r>
              <a:rPr lang="fr-FR" sz="2800" b="1" dirty="0">
                <a:effectLst/>
              </a:rPr>
              <a:t>Dans les années 1990-2000, le Conseil de l’Europe propose un projet humaniste interrogeant les systèmes éducatifs nationaux sur leur capacité à répondre aux exigences socioculturelles actuelles de l’Europe, comme celle de transmettre des savoirs et des compétences permettant aux citoyens de diverses origines de participer pleinement à une société démocratique multiculturelle. La systématisation d’une éducation interculturelle y est préconisée, principalement pour l’élaboration de concepts et de pratiques dans le cadre de l’éducation aux droits de l’Homme et contre l’intolérance et le racisme. Il prône ainsi le passage du multiculturalisme, comme « état naturel de la société, qui ne peut qu’être diverse » à l’</a:t>
            </a:r>
            <a:r>
              <a:rPr lang="fr-FR" sz="2800" b="1" i="1" dirty="0" err="1">
                <a:effectLst/>
              </a:rPr>
              <a:t>interculturalisme</a:t>
            </a:r>
            <a:r>
              <a:rPr lang="fr-FR" sz="2800" b="1" dirty="0">
                <a:effectLst/>
              </a:rPr>
              <a:t>, « </a:t>
            </a:r>
            <a:r>
              <a:rPr lang="fr-FR" sz="2800" b="1" dirty="0">
                <a:solidFill>
                  <a:srgbClr val="FFC000"/>
                </a:solidFill>
                <a:effectLst/>
              </a:rPr>
              <a:t>qui se caractérise par des relations réciproques et la capacité des entités à bâtir des projets communs, assumer des responsabilités partagées et forger des identités communes </a:t>
            </a:r>
            <a:r>
              <a:rPr lang="fr-FR" sz="2800" b="1" dirty="0">
                <a:effectLst/>
              </a:rPr>
              <a:t>» </a:t>
            </a:r>
            <a:r>
              <a:rPr lang="fr-FR" sz="1600" b="1" dirty="0">
                <a:effectLst/>
              </a:rPr>
              <a:t>(</a:t>
            </a:r>
            <a:r>
              <a:rPr lang="fr-FR" sz="1600" b="1" dirty="0" err="1">
                <a:effectLst/>
              </a:rPr>
              <a:t>Birzea</a:t>
            </a:r>
            <a:r>
              <a:rPr lang="fr-FR" sz="1600" b="1" dirty="0">
                <a:effectLst/>
              </a:rPr>
              <a:t>, 2003).</a:t>
            </a:r>
            <a:endParaRPr lang="nl-BE" sz="1600" b="1" dirty="0">
              <a:effectLst/>
            </a:endParaRPr>
          </a:p>
          <a:p>
            <a:endParaRPr lang="nl-BE" sz="1600" dirty="0"/>
          </a:p>
        </p:txBody>
      </p:sp>
    </p:spTree>
    <p:extLst>
      <p:ext uri="{BB962C8B-B14F-4D97-AF65-F5344CB8AC3E}">
        <p14:creationId xmlns:p14="http://schemas.microsoft.com/office/powerpoint/2010/main" val="3338215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a:solidFill>
                  <a:srgbClr val="FFFF00"/>
                </a:solidFill>
              </a:rPr>
              <a:t>Les obstacles à la communication en situation interculturelle </a:t>
            </a:r>
            <a:endParaRPr lang="nl-BE" sz="3600" dirty="0">
              <a:solidFill>
                <a:srgbClr val="FFFF00"/>
              </a:solidFill>
            </a:endParaRPr>
          </a:p>
        </p:txBody>
      </p:sp>
      <p:sp>
        <p:nvSpPr>
          <p:cNvPr id="3" name="Espace réservé du contenu 2"/>
          <p:cNvSpPr>
            <a:spLocks noGrp="1"/>
          </p:cNvSpPr>
          <p:nvPr>
            <p:ph idx="1"/>
          </p:nvPr>
        </p:nvSpPr>
        <p:spPr/>
        <p:txBody>
          <a:bodyPr/>
          <a:lstStyle/>
          <a:p>
            <a:pPr algn="just"/>
            <a:r>
              <a:rPr lang="fr-FR" sz="3600" b="1" dirty="0"/>
              <a:t>La différence, l’étrangeté interroge, fait peur, dérange parfois, déroute souvent et perturbe la communication. Face à ces perturbations, nous mettons en place, de manière inconsciente, une série de mécanismes qui vont être autant d’obstacles à la communication.</a:t>
            </a:r>
            <a:endParaRPr lang="nl-BE" sz="3600" b="1" dirty="0"/>
          </a:p>
        </p:txBody>
      </p:sp>
    </p:spTree>
    <p:extLst>
      <p:ext uri="{BB962C8B-B14F-4D97-AF65-F5344CB8AC3E}">
        <p14:creationId xmlns:p14="http://schemas.microsoft.com/office/powerpoint/2010/main" val="4135342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6605" y="0"/>
            <a:ext cx="10972800" cy="1143000"/>
          </a:xfrm>
        </p:spPr>
        <p:txBody>
          <a:bodyPr/>
          <a:lstStyle/>
          <a:p>
            <a:r>
              <a:rPr lang="fr-FR" sz="4000" dirty="0">
                <a:solidFill>
                  <a:srgbClr val="FFFF00"/>
                </a:solidFill>
              </a:rPr>
              <a:t>L’ethnocentrisme</a:t>
            </a:r>
            <a:endParaRPr lang="nl-BE" sz="4000" dirty="0">
              <a:solidFill>
                <a:srgbClr val="FFFF00"/>
              </a:solidFill>
            </a:endParaRPr>
          </a:p>
        </p:txBody>
      </p:sp>
      <p:sp>
        <p:nvSpPr>
          <p:cNvPr id="3" name="Espace réservé du contenu 2"/>
          <p:cNvSpPr>
            <a:spLocks noGrp="1"/>
          </p:cNvSpPr>
          <p:nvPr>
            <p:ph idx="1"/>
          </p:nvPr>
        </p:nvSpPr>
        <p:spPr>
          <a:xfrm>
            <a:off x="584886" y="1081217"/>
            <a:ext cx="10972800" cy="4530725"/>
          </a:xfrm>
        </p:spPr>
        <p:txBody>
          <a:bodyPr/>
          <a:lstStyle/>
          <a:p>
            <a:r>
              <a:rPr lang="fr-FR" b="1" dirty="0"/>
              <a:t>Les valeurs, les façons de penser et de croire qui sont les nôtres ne peuvent nous apparaître que naturelles et universelles. La perception de l’autre se fait à travers « une grille de lecture » élaborée inconsciemment à partir de ce qui nous est familier et de nos valeurs propres. On rejette tout ce qui nous paraît menaçant et qui pourrait nous mettre en déséquilibre. C’est la difficulté inconsciente à dépasser notre contexte culturel. C’est juger l’autre à travers ses propres modèles, valeurs, etc. </a:t>
            </a:r>
            <a:endParaRPr lang="nl-BE" b="1" dirty="0"/>
          </a:p>
        </p:txBody>
      </p:sp>
    </p:spTree>
    <p:extLst>
      <p:ext uri="{BB962C8B-B14F-4D97-AF65-F5344CB8AC3E}">
        <p14:creationId xmlns:p14="http://schemas.microsoft.com/office/powerpoint/2010/main" val="907793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solidFill>
                  <a:srgbClr val="FFFF00"/>
                </a:solidFill>
              </a:rPr>
              <a:t>Catégorisation… stéréotypes, préjugés </a:t>
            </a:r>
            <a:endParaRPr lang="nl-BE" sz="3600" dirty="0">
              <a:solidFill>
                <a:srgbClr val="FFFF00"/>
              </a:solidFill>
            </a:endParaRPr>
          </a:p>
        </p:txBody>
      </p:sp>
      <p:sp>
        <p:nvSpPr>
          <p:cNvPr id="3" name="Espace réservé du contenu 2"/>
          <p:cNvSpPr>
            <a:spLocks noGrp="1"/>
          </p:cNvSpPr>
          <p:nvPr>
            <p:ph idx="1"/>
          </p:nvPr>
        </p:nvSpPr>
        <p:spPr/>
        <p:txBody>
          <a:bodyPr/>
          <a:lstStyle/>
          <a:p>
            <a:pPr algn="just"/>
            <a:r>
              <a:rPr lang="fr-FR" b="1" dirty="0"/>
              <a:t>La catégorisation est un autre mécanisme face à l’altérité. Nous avons tous tendance à regarder l’autre à travers une catégorie d’appartenance et à lui attribuer des caractéristiques associés à cette catégorie :  des stéréotypes (image figée qui appauvrit la réalité sociale),  des préjugés (opinion préconçue), généralement négatifs à l’égard des personnes assignées dans la catégorie. La personne est figée dans des clichés, des représentations qui masquent la réalité de l’individu.</a:t>
            </a:r>
            <a:endParaRPr lang="nl-BE" b="1" dirty="0"/>
          </a:p>
        </p:txBody>
      </p:sp>
    </p:spTree>
    <p:extLst>
      <p:ext uri="{BB962C8B-B14F-4D97-AF65-F5344CB8AC3E}">
        <p14:creationId xmlns:p14="http://schemas.microsoft.com/office/powerpoint/2010/main" val="20881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6076" y="595185"/>
            <a:ext cx="10972800" cy="4530725"/>
          </a:xfrm>
        </p:spPr>
        <p:txBody>
          <a:bodyPr/>
          <a:lstStyle/>
          <a:p>
            <a:pPr algn="just"/>
            <a:r>
              <a:rPr lang="fr-FR" sz="3600" b="1" dirty="0"/>
              <a:t>Les représentations sociales nous permettent de remplir des zones inconnues et ainsi de nous constituer une connaissance simplifiée, construite et partagée socialement. Ces représentations font écran et nous empêchent de connaître l’autre. Elles sont corrélatives du mécanisme de distinction qui sépare le mien du tien, chez nous, chez les autres…..et permettent une mise à distance. La peur de la différence explique la raison de nos représentations. </a:t>
            </a:r>
            <a:endParaRPr lang="nl-BE" sz="3600" b="1" dirty="0"/>
          </a:p>
        </p:txBody>
      </p:sp>
    </p:spTree>
    <p:extLst>
      <p:ext uri="{BB962C8B-B14F-4D97-AF65-F5344CB8AC3E}">
        <p14:creationId xmlns:p14="http://schemas.microsoft.com/office/powerpoint/2010/main" val="19302322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solidFill>
                  <a:srgbClr val="FFFF00"/>
                </a:solidFill>
              </a:rPr>
              <a:t>L’exotisme </a:t>
            </a:r>
            <a:endParaRPr lang="nl-BE" sz="3600" dirty="0">
              <a:solidFill>
                <a:srgbClr val="FFFF00"/>
              </a:solidFill>
            </a:endParaRPr>
          </a:p>
        </p:txBody>
      </p:sp>
      <p:sp>
        <p:nvSpPr>
          <p:cNvPr id="3" name="Espace réservé du contenu 2"/>
          <p:cNvSpPr>
            <a:spLocks noGrp="1"/>
          </p:cNvSpPr>
          <p:nvPr>
            <p:ph idx="1"/>
          </p:nvPr>
        </p:nvSpPr>
        <p:spPr/>
        <p:txBody>
          <a:bodyPr/>
          <a:lstStyle/>
          <a:p>
            <a:pPr algn="just"/>
            <a:r>
              <a:rPr lang="fr-FR" sz="3600" b="1" dirty="0"/>
              <a:t>C’est un mécanisme qui consiste à valoriser l’autre et l’ailleurs de façon le plus souvent mythique , idéalisé. C’est là aussi une vision déformée de la réalité. </a:t>
            </a:r>
            <a:endParaRPr lang="nl-BE" sz="3600" b="1" dirty="0"/>
          </a:p>
        </p:txBody>
      </p:sp>
    </p:spTree>
    <p:extLst>
      <p:ext uri="{BB962C8B-B14F-4D97-AF65-F5344CB8AC3E}">
        <p14:creationId xmlns:p14="http://schemas.microsoft.com/office/powerpoint/2010/main" val="1400443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solidFill>
                  <a:srgbClr val="FFFF00"/>
                </a:solidFill>
              </a:rPr>
              <a:t>L’ABSENCE DE PRISE EN COMPTE DE LA DIFFÉRENCE </a:t>
            </a:r>
            <a:endParaRPr lang="nl-BE" sz="2800" dirty="0">
              <a:solidFill>
                <a:srgbClr val="FFFF00"/>
              </a:solidFill>
            </a:endParaRPr>
          </a:p>
        </p:txBody>
      </p:sp>
      <p:sp>
        <p:nvSpPr>
          <p:cNvPr id="3" name="Espace réservé du contenu 2"/>
          <p:cNvSpPr>
            <a:spLocks noGrp="1"/>
          </p:cNvSpPr>
          <p:nvPr>
            <p:ph idx="1"/>
          </p:nvPr>
        </p:nvSpPr>
        <p:spPr/>
        <p:txBody>
          <a:bodyPr/>
          <a:lstStyle/>
          <a:p>
            <a:pPr algn="just"/>
            <a:r>
              <a:rPr lang="fr-FR" sz="3600" b="1" dirty="0"/>
              <a:t>C’est considérer que nous sommes tous pareils. Ce qui impose à l’autre de devoir ressembler à un modèle dominant.</a:t>
            </a:r>
            <a:endParaRPr lang="nl-BE" sz="3600" b="1" dirty="0"/>
          </a:p>
          <a:p>
            <a:endParaRPr lang="nl-BE" dirty="0"/>
          </a:p>
        </p:txBody>
      </p:sp>
    </p:spTree>
    <p:extLst>
      <p:ext uri="{BB962C8B-B14F-4D97-AF65-F5344CB8AC3E}">
        <p14:creationId xmlns:p14="http://schemas.microsoft.com/office/powerpoint/2010/main" val="1981530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solidFill>
                  <a:srgbClr val="FFFF00"/>
                </a:solidFill>
              </a:rPr>
              <a:t>Comment lever ces obstacles pour permettre la communication ?</a:t>
            </a:r>
            <a:endParaRPr lang="nl-BE" dirty="0">
              <a:solidFill>
                <a:srgbClr val="FFFF00"/>
              </a:solidFill>
            </a:endParaRPr>
          </a:p>
        </p:txBody>
      </p:sp>
      <p:sp>
        <p:nvSpPr>
          <p:cNvPr id="3" name="Espace réservé du contenu 2"/>
          <p:cNvSpPr>
            <a:spLocks noGrp="1"/>
          </p:cNvSpPr>
          <p:nvPr>
            <p:ph idx="1"/>
          </p:nvPr>
        </p:nvSpPr>
        <p:spPr/>
        <p:txBody>
          <a:bodyPr/>
          <a:lstStyle/>
          <a:p>
            <a:pPr algn="just"/>
            <a:r>
              <a:rPr lang="fr-FR" sz="3600" b="1" dirty="0"/>
              <a:t>Il est nécessaire dans un premier temps de :  prendre conscience de ces attitudes que nous mettons en place spontanément face à la différence, avoir conscience de ses propres ancrages culturels et de leur caractère relatif,  avoir conscience que les autres peuvent fonctionner différemment.</a:t>
            </a:r>
            <a:endParaRPr lang="nl-BE" sz="3600" b="1" dirty="0"/>
          </a:p>
        </p:txBody>
      </p:sp>
    </p:spTree>
    <p:extLst>
      <p:ext uri="{BB962C8B-B14F-4D97-AF65-F5344CB8AC3E}">
        <p14:creationId xmlns:p14="http://schemas.microsoft.com/office/powerpoint/2010/main" val="3422857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solidFill>
                  <a:srgbClr val="FFFF00"/>
                </a:solidFill>
              </a:rPr>
              <a:t>Mettre en place des compétences de communication interculturelle : </a:t>
            </a:r>
            <a:endParaRPr lang="nl-BE" sz="2800" dirty="0">
              <a:solidFill>
                <a:srgbClr val="FFFF00"/>
              </a:solidFill>
            </a:endParaRPr>
          </a:p>
        </p:txBody>
      </p:sp>
      <p:sp>
        <p:nvSpPr>
          <p:cNvPr id="3" name="Espace réservé du contenu 2"/>
          <p:cNvSpPr>
            <a:spLocks noGrp="1"/>
          </p:cNvSpPr>
          <p:nvPr>
            <p:ph idx="1"/>
          </p:nvPr>
        </p:nvSpPr>
        <p:spPr>
          <a:xfrm>
            <a:off x="609600" y="1330235"/>
            <a:ext cx="10972800" cy="4530725"/>
          </a:xfrm>
        </p:spPr>
        <p:txBody>
          <a:bodyPr/>
          <a:lstStyle/>
          <a:p>
            <a:r>
              <a:rPr lang="fr-FR" sz="3000" b="1" dirty="0"/>
              <a:t>établir une relation d’égalité, ce qui nécessite d’outre passer ses représentations sociales et d’être dans la reconnaissance; </a:t>
            </a:r>
          </a:p>
          <a:p>
            <a:r>
              <a:rPr lang="fr-FR" sz="3000" b="1" dirty="0"/>
              <a:t> apprendre à se décentrer pour pouvoir aborder l’autre sans comparer avec son cadre de référence et sans porter de jugements, d’a priori;</a:t>
            </a:r>
          </a:p>
          <a:p>
            <a:r>
              <a:rPr lang="fr-FR" sz="3000" b="1" dirty="0"/>
              <a:t> être dans une écoute active de l’autre et chercher les réponses à nos incertitudes, à nos questionnements chez la personne concernée, </a:t>
            </a:r>
          </a:p>
          <a:p>
            <a:r>
              <a:rPr lang="fr-FR" sz="3000" b="1" dirty="0"/>
              <a:t> être capable de modifier ses points de vue pour être dans la négociation.</a:t>
            </a:r>
            <a:endParaRPr lang="nl-BE" sz="3000" b="1" dirty="0"/>
          </a:p>
        </p:txBody>
      </p:sp>
    </p:spTree>
    <p:extLst>
      <p:ext uri="{BB962C8B-B14F-4D97-AF65-F5344CB8AC3E}">
        <p14:creationId xmlns:p14="http://schemas.microsoft.com/office/powerpoint/2010/main" val="3643980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a:solidFill>
                  <a:srgbClr val="FFFF00"/>
                </a:solidFill>
              </a:rPr>
              <a:t>Comment réagir face à ces différentes conceptions et manières de faire ? </a:t>
            </a:r>
            <a:endParaRPr lang="nl-BE" sz="3600" dirty="0">
              <a:solidFill>
                <a:srgbClr val="FFFF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b="1" dirty="0"/>
              <a:t>Prendre conscience qu’il existe d’autres façons de faire, d’autres conceptions. Enlever ses lunettes culturelles. Eviter le jugement (ce qui est bien, pas bien, ce qu’il faut faire, ne pas faire). Laisser de côté vos représentations. Vous ne connaissez pas la personne, cerner sa façon de voir en lui posant des questions ouvertes. C’est aussi lui montrer que vous vous intéressez à elle.  Reformuler en montrant que vous avez entendu et compris sa conception. Comprendre ne veut pas dire partager, être d’accord.  Partir de cette conception ou de cette façon de faire pour ouvrir le champ et entrer dans la négociation pour trouver un compromis entre votre conception, votre culture hospitalière et la conception de la personne.</a:t>
            </a:r>
            <a:endParaRPr lang="nl-BE" b="1" dirty="0"/>
          </a:p>
        </p:txBody>
      </p:sp>
    </p:spTree>
    <p:extLst>
      <p:ext uri="{BB962C8B-B14F-4D97-AF65-F5344CB8AC3E}">
        <p14:creationId xmlns:p14="http://schemas.microsoft.com/office/powerpoint/2010/main" val="3540770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BIBLIOGRAPHIE</a:t>
            </a:r>
            <a:endParaRPr lang="nl-BE" dirty="0"/>
          </a:p>
        </p:txBody>
      </p:sp>
      <p:sp>
        <p:nvSpPr>
          <p:cNvPr id="3" name="Espace réservé du contenu 2"/>
          <p:cNvSpPr>
            <a:spLocks noGrp="1"/>
          </p:cNvSpPr>
          <p:nvPr>
            <p:ph idx="1"/>
          </p:nvPr>
        </p:nvSpPr>
        <p:spPr/>
        <p:txBody>
          <a:bodyPr/>
          <a:lstStyle/>
          <a:p>
            <a:r>
              <a:rPr lang="fr-FR" sz="2400" dirty="0"/>
              <a:t>1. CAMILLERI Carmel éd., COHEN-EMERIQUE Margalit éd. Chocs de cultures : concepts et enjeux pratiques de l'interculturel Paris : L'Harmattan, 1989, 398 p. </a:t>
            </a:r>
          </a:p>
          <a:p>
            <a:r>
              <a:rPr lang="fr-FR" sz="2400" dirty="0"/>
              <a:t>2. TANON Fabienne, VERMES Geneviève Qu'est-ce que la recherche interculturelle ? Volume 1 : l'individu et ses cultures. Paris : L'Harmattan,1993, 206 p. </a:t>
            </a:r>
          </a:p>
          <a:p>
            <a:r>
              <a:rPr lang="nl-BE" sz="2400" dirty="0"/>
              <a:t>3. </a:t>
            </a:r>
            <a:r>
              <a:rPr lang="nl-BE" sz="2400"/>
              <a:t>A</a:t>
            </a:r>
            <a:r>
              <a:rPr lang="fr-FR" sz="2400"/>
              <a:t>BDALLAH-PRETCEILLE </a:t>
            </a:r>
            <a:r>
              <a:rPr lang="fr-FR" sz="2400" dirty="0"/>
              <a:t>Martine </a:t>
            </a:r>
            <a:r>
              <a:rPr lang="fr-FR" sz="2400" dirty="0" err="1"/>
              <a:t>dir</a:t>
            </a:r>
            <a:r>
              <a:rPr lang="fr-FR" sz="2400" dirty="0"/>
              <a:t>., PORCHER Louis </a:t>
            </a:r>
            <a:r>
              <a:rPr lang="fr-FR" sz="2400" dirty="0" err="1"/>
              <a:t>dir</a:t>
            </a:r>
            <a:r>
              <a:rPr lang="fr-FR" sz="2400" dirty="0"/>
              <a:t>. Diagonales de la communication interculturelle Paris : Anthropos, 1999, 228 p. </a:t>
            </a:r>
          </a:p>
          <a:p>
            <a:r>
              <a:rPr lang="fr-FR" sz="2400" dirty="0"/>
              <a:t>4. SRPOVA Milena Les interactions non-verbales dans la communication interculturelle La linguistique, 1995, p. 79-87 SRPOVA Milena Les interactions non-verbales dans la communication interculturelle La linguistique, 1995, p. 79-87 </a:t>
            </a:r>
            <a:endParaRPr lang="nl-BE" sz="2400" dirty="0"/>
          </a:p>
        </p:txBody>
      </p:sp>
    </p:spTree>
    <p:extLst>
      <p:ext uri="{BB962C8B-B14F-4D97-AF65-F5344CB8AC3E}">
        <p14:creationId xmlns:p14="http://schemas.microsoft.com/office/powerpoint/2010/main" val="1689559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br>
              <a:rPr lang="fr-FR" sz="3200" dirty="0">
                <a:solidFill>
                  <a:srgbClr val="FFFF00"/>
                </a:solidFill>
                <a:effectLst/>
              </a:rPr>
            </a:br>
            <a:r>
              <a:rPr lang="fr-FR" sz="3200" dirty="0">
                <a:solidFill>
                  <a:srgbClr val="FFFF00"/>
                </a:solidFill>
                <a:effectLst/>
              </a:rPr>
              <a:t>INTERCULTUREL</a:t>
            </a:r>
            <a:br>
              <a:rPr lang="nl-BE" sz="3200" dirty="0">
                <a:solidFill>
                  <a:srgbClr val="FFFF00"/>
                </a:solidFill>
                <a:effectLst/>
              </a:rPr>
            </a:br>
            <a:endParaRPr lang="nl-BE" sz="4000" dirty="0">
              <a:solidFill>
                <a:srgbClr val="FFFF00"/>
              </a:solidFill>
            </a:endParaRPr>
          </a:p>
        </p:txBody>
      </p:sp>
      <p:sp>
        <p:nvSpPr>
          <p:cNvPr id="3" name="Espace réservé du contenu 2"/>
          <p:cNvSpPr>
            <a:spLocks noGrp="1"/>
          </p:cNvSpPr>
          <p:nvPr>
            <p:ph idx="1"/>
          </p:nvPr>
        </p:nvSpPr>
        <p:spPr>
          <a:xfrm>
            <a:off x="609600" y="1295402"/>
            <a:ext cx="10972800" cy="4530725"/>
          </a:xfrm>
        </p:spPr>
        <p:txBody>
          <a:bodyPr/>
          <a:lstStyle/>
          <a:p>
            <a:pPr marL="0" indent="0" algn="just">
              <a:buNone/>
            </a:pPr>
            <a:r>
              <a:rPr lang="fr-FR" b="1" dirty="0">
                <a:effectLst/>
              </a:rPr>
              <a:t>	Le préfixe « inter » du terme « interculturel » sous-entend une relation ou plus précisément ce qui relève de l’altérité. L’interculturel prend en compte les interactions entre des individus ou des groupes d’appartenance, c’est dire la confrontation identitaire. Il ne correspond pas à une réalité objective, mais à un rapport intersubjectif qui s’inscrit dans un espace et une temporalité donnés. C’est l’analyse qui confère à l’objet étudié un caractère « interculturel » (Abdallah-</a:t>
            </a:r>
            <a:r>
              <a:rPr lang="fr-FR" b="1" dirty="0" err="1">
                <a:effectLst/>
              </a:rPr>
              <a:t>Pretceille</a:t>
            </a:r>
            <a:r>
              <a:rPr lang="fr-FR" b="1" dirty="0">
                <a:effectLst/>
              </a:rPr>
              <a:t>, 1999, p. 49). </a:t>
            </a:r>
            <a:endParaRPr lang="nl-BE" b="1" dirty="0">
              <a:effectLst/>
            </a:endParaRPr>
          </a:p>
          <a:p>
            <a:pPr algn="just"/>
            <a:endParaRPr lang="nl-BE" b="1" dirty="0"/>
          </a:p>
        </p:txBody>
      </p:sp>
    </p:spTree>
    <p:extLst>
      <p:ext uri="{BB962C8B-B14F-4D97-AF65-F5344CB8AC3E}">
        <p14:creationId xmlns:p14="http://schemas.microsoft.com/office/powerpoint/2010/main" val="366930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solidFill>
                  <a:srgbClr val="FFFF00"/>
                </a:solidFill>
                <a:effectLst/>
              </a:rPr>
              <a:t>MULTICULTUREL</a:t>
            </a:r>
            <a:endParaRPr lang="nl-BE" sz="3600" dirty="0">
              <a:solidFill>
                <a:srgbClr val="FFFF00"/>
              </a:solidFill>
            </a:endParaRPr>
          </a:p>
        </p:txBody>
      </p:sp>
      <p:sp>
        <p:nvSpPr>
          <p:cNvPr id="3" name="Espace réservé du contenu 2"/>
          <p:cNvSpPr>
            <a:spLocks noGrp="1"/>
          </p:cNvSpPr>
          <p:nvPr>
            <p:ph idx="1"/>
          </p:nvPr>
        </p:nvSpPr>
        <p:spPr>
          <a:xfrm>
            <a:off x="527221" y="1420813"/>
            <a:ext cx="10972800" cy="4530725"/>
          </a:xfrm>
        </p:spPr>
        <p:txBody>
          <a:bodyPr/>
          <a:lstStyle/>
          <a:p>
            <a:pPr marL="0" indent="0" algn="just">
              <a:buNone/>
            </a:pPr>
            <a:r>
              <a:rPr lang="fr-FR" b="1" dirty="0">
                <a:effectLst/>
              </a:rPr>
              <a:t>	Le terme multiculturel exprime une situation de fait, la réalité d’une société composée de plusieurs groupes culturels dont la cohésion est maintenue en accord avec un certain nombre de valeurs et de normes, alors que le terme interculturel affirme explicitement la réalité d’un dialogue, d’une réciprocité, d’une interdépendance et exprime plutôt un désir ou une méthode d’intervention (</a:t>
            </a:r>
            <a:r>
              <a:rPr lang="fr-FR" b="1" dirty="0" err="1">
                <a:effectLst/>
              </a:rPr>
              <a:t>Galino</a:t>
            </a:r>
            <a:r>
              <a:rPr lang="fr-FR" b="1" dirty="0">
                <a:effectLst/>
              </a:rPr>
              <a:t> &amp; </a:t>
            </a:r>
            <a:r>
              <a:rPr lang="fr-FR" b="1" dirty="0" err="1">
                <a:effectLst/>
              </a:rPr>
              <a:t>Escribano</a:t>
            </a:r>
            <a:r>
              <a:rPr lang="fr-FR" b="1" dirty="0">
                <a:effectLst/>
              </a:rPr>
              <a:t>, 1990, p. 12). </a:t>
            </a:r>
            <a:endParaRPr lang="nl-BE" b="1" dirty="0">
              <a:effectLst/>
            </a:endParaRPr>
          </a:p>
          <a:p>
            <a:pPr algn="just"/>
            <a:endParaRPr lang="nl-BE" b="1" dirty="0"/>
          </a:p>
        </p:txBody>
      </p:sp>
    </p:spTree>
    <p:extLst>
      <p:ext uri="{BB962C8B-B14F-4D97-AF65-F5344CB8AC3E}">
        <p14:creationId xmlns:p14="http://schemas.microsoft.com/office/powerpoint/2010/main" val="19600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4887" y="609601"/>
            <a:ext cx="10972800" cy="5850840"/>
          </a:xfrm>
        </p:spPr>
        <p:txBody>
          <a:bodyPr/>
          <a:lstStyle/>
          <a:p>
            <a:pPr algn="just"/>
            <a:r>
              <a:rPr lang="fr-FR" b="1" dirty="0">
                <a:effectLst/>
              </a:rPr>
              <a:t>L’interculturel a une origine française : c’est en effet en France, dans le contexte des migrations des années 1970, que face aux difficultés scolaires des enfants de travailleurs migrants, la pédagogie interculturelle va développer l’idée selon laquelle </a:t>
            </a:r>
            <a:r>
              <a:rPr lang="fr-FR" b="1" dirty="0">
                <a:solidFill>
                  <a:srgbClr val="FFC000"/>
                </a:solidFill>
                <a:effectLst/>
              </a:rPr>
              <a:t>les différences ne sont pas des obstacles à contourner, mais une source d’enrichissement mutuel quand elles sont mobilisées. </a:t>
            </a:r>
            <a:r>
              <a:rPr lang="fr-FR" b="1" dirty="0">
                <a:effectLst/>
              </a:rPr>
              <a:t>Dans les mêmes années, le multiculturalisme canadien valorise la diversité culturelle, mais sans proposer de dispositifs de reconnaissance mutuelle (Ferréol &amp; </a:t>
            </a:r>
            <a:r>
              <a:rPr lang="fr-FR" b="1" dirty="0" err="1">
                <a:effectLst/>
              </a:rPr>
              <a:t>Jucquois</a:t>
            </a:r>
            <a:r>
              <a:rPr lang="fr-FR" b="1" dirty="0">
                <a:effectLst/>
              </a:rPr>
              <a:t>, 2003, p. 175). </a:t>
            </a:r>
            <a:endParaRPr lang="nl-BE" b="1" dirty="0">
              <a:effectLst/>
            </a:endParaRPr>
          </a:p>
          <a:p>
            <a:pPr algn="just"/>
            <a:endParaRPr lang="nl-BE" b="1" dirty="0"/>
          </a:p>
        </p:txBody>
      </p:sp>
    </p:spTree>
    <p:extLst>
      <p:ext uri="{BB962C8B-B14F-4D97-AF65-F5344CB8AC3E}">
        <p14:creationId xmlns:p14="http://schemas.microsoft.com/office/powerpoint/2010/main" val="1315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1363" y="949412"/>
            <a:ext cx="10972800" cy="4530725"/>
          </a:xfrm>
        </p:spPr>
        <p:txBody>
          <a:bodyPr/>
          <a:lstStyle/>
          <a:p>
            <a:pPr marL="0" indent="0" algn="just">
              <a:buNone/>
            </a:pPr>
            <a:r>
              <a:rPr lang="fr-FR" b="1" dirty="0">
                <a:effectLst/>
              </a:rPr>
              <a:t>	Le multiculturalisme est une variante anglo-saxonne du pluralisme (culturel, mais aussi politique, religieux, syndical, etc.) qui se focalise sur la reconnaissance des différences culturelles. Mais </a:t>
            </a:r>
            <a:r>
              <a:rPr lang="fr-FR" b="1" dirty="0">
                <a:solidFill>
                  <a:srgbClr val="FFC000"/>
                </a:solidFill>
                <a:effectLst/>
              </a:rPr>
              <a:t>l’un comme l’autre n’est qu’une des modalités possibles du traitement de la diversité. </a:t>
            </a:r>
            <a:r>
              <a:rPr lang="fr-FR" b="1" dirty="0">
                <a:effectLst/>
              </a:rPr>
              <a:t>La reconnaissance et la coexistence d’entités distinctes (comme les cultures, les partis, les religions, les syndicats, etc.) sont essentiels.</a:t>
            </a:r>
            <a:endParaRPr lang="nl-BE" b="1" dirty="0">
              <a:effectLst/>
            </a:endParaRPr>
          </a:p>
          <a:p>
            <a:pPr algn="just"/>
            <a:endParaRPr lang="nl-BE" b="1" dirty="0"/>
          </a:p>
        </p:txBody>
      </p:sp>
    </p:spTree>
    <p:extLst>
      <p:ext uri="{BB962C8B-B14F-4D97-AF65-F5344CB8AC3E}">
        <p14:creationId xmlns:p14="http://schemas.microsoft.com/office/powerpoint/2010/main" val="3675630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5459" y="974125"/>
            <a:ext cx="10972800" cy="4530725"/>
          </a:xfrm>
        </p:spPr>
        <p:txBody>
          <a:bodyPr/>
          <a:lstStyle/>
          <a:p>
            <a:pPr marL="0" indent="0" algn="just">
              <a:buNone/>
            </a:pPr>
            <a:r>
              <a:rPr lang="fr-FR" b="1" dirty="0">
                <a:effectLst/>
              </a:rPr>
              <a:t>	Les termes « pluriculturel » ou « multiculturel » sont principalement utilisés dans le monde anglo-saxon. Ils correspondent le plus souvent à la </a:t>
            </a:r>
            <a:r>
              <a:rPr lang="fr-FR" b="1" dirty="0">
                <a:solidFill>
                  <a:srgbClr val="FFC000"/>
                </a:solidFill>
                <a:effectLst/>
              </a:rPr>
              <a:t>reconnaissance de minorités ethniques ou autres</a:t>
            </a:r>
            <a:r>
              <a:rPr lang="fr-FR" b="1" dirty="0">
                <a:effectLst/>
              </a:rPr>
              <a:t>, </a:t>
            </a:r>
            <a:r>
              <a:rPr lang="fr-FR" b="1" dirty="0">
                <a:solidFill>
                  <a:srgbClr val="FFC000"/>
                </a:solidFill>
                <a:effectLst/>
              </a:rPr>
              <a:t>perçues comme différentes et à la marge de la communauté majoritaire</a:t>
            </a:r>
            <a:r>
              <a:rPr lang="fr-FR" b="1" dirty="0">
                <a:effectLst/>
              </a:rPr>
              <a:t>. Le pluriculturel ou le multiculturel relève davantage d’un constat ou d’une description, tandis que l’interculturel exprime plutôt une démarche ou une action. </a:t>
            </a:r>
            <a:endParaRPr lang="nl-BE" b="1" dirty="0">
              <a:effectLst/>
            </a:endParaRPr>
          </a:p>
          <a:p>
            <a:pPr marL="0" indent="0" algn="just">
              <a:buNone/>
            </a:pPr>
            <a:r>
              <a:rPr lang="fr-FR" b="1" dirty="0">
                <a:effectLst/>
              </a:rPr>
              <a:t>	</a:t>
            </a:r>
            <a:endParaRPr lang="nl-BE" b="1" dirty="0"/>
          </a:p>
        </p:txBody>
      </p:sp>
    </p:spTree>
    <p:extLst>
      <p:ext uri="{BB962C8B-B14F-4D97-AF65-F5344CB8AC3E}">
        <p14:creationId xmlns:p14="http://schemas.microsoft.com/office/powerpoint/2010/main" val="1432648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345989"/>
            <a:ext cx="10972800" cy="6293708"/>
          </a:xfrm>
        </p:spPr>
        <p:txBody>
          <a:bodyPr/>
          <a:lstStyle/>
          <a:p>
            <a:pPr marL="0" indent="0" algn="just">
              <a:buNone/>
            </a:pPr>
            <a:r>
              <a:rPr lang="fr-FR" b="1" dirty="0">
                <a:effectLst/>
              </a:rPr>
              <a:t>	Quand le multiculturalisme se limite à additionner les différences et à juxtaposer les groupes, il contribue à spatialiser des différences et à organiser une société mosaïque. Selon Martine Abdallah-</a:t>
            </a:r>
            <a:r>
              <a:rPr lang="fr-FR" b="1" dirty="0" err="1">
                <a:effectLst/>
              </a:rPr>
              <a:t>Pretceille</a:t>
            </a:r>
            <a:r>
              <a:rPr lang="fr-FR" b="1" dirty="0">
                <a:effectLst/>
              </a:rPr>
              <a:t>, il s’agit alors d’« </a:t>
            </a:r>
            <a:r>
              <a:rPr lang="fr-FR" b="1" dirty="0">
                <a:solidFill>
                  <a:srgbClr val="FFC000"/>
                </a:solidFill>
                <a:effectLst/>
              </a:rPr>
              <a:t>une technicisation du social par multiplication des droits au détriment de la reconnaissance d’autrui dans sa spécificité, sa singularité et son universalité</a:t>
            </a:r>
            <a:r>
              <a:rPr lang="fr-FR" b="1" dirty="0">
                <a:effectLst/>
              </a:rPr>
              <a:t> ».</a:t>
            </a:r>
          </a:p>
          <a:p>
            <a:pPr marL="0" indent="0" algn="just">
              <a:buNone/>
            </a:pPr>
            <a:r>
              <a:rPr lang="fr-FR" b="1" dirty="0">
                <a:effectLst/>
              </a:rPr>
              <a:t>En reconnaissant les différences culturelles comme des faits objectifs et « naturels », le multiculturalisme a tendance à figer les cultures dans des modèles descriptifs</a:t>
            </a:r>
            <a:r>
              <a:rPr lang="fr-FR" dirty="0">
                <a:effectLst/>
              </a:rPr>
              <a:t>.</a:t>
            </a:r>
            <a:r>
              <a:rPr lang="fr-FR" sz="1600" dirty="0">
                <a:effectLst/>
              </a:rPr>
              <a:t> </a:t>
            </a:r>
            <a:endParaRPr lang="nl-BE" sz="1600" dirty="0"/>
          </a:p>
        </p:txBody>
      </p:sp>
    </p:spTree>
    <p:extLst>
      <p:ext uri="{BB962C8B-B14F-4D97-AF65-F5344CB8AC3E}">
        <p14:creationId xmlns:p14="http://schemas.microsoft.com/office/powerpoint/2010/main" val="3424986996"/>
      </p:ext>
    </p:extLst>
  </p:cSld>
  <p:clrMapOvr>
    <a:masterClrMapping/>
  </p:clrMapOvr>
</p:sld>
</file>

<file path=ppt/theme/theme1.xml><?xml version="1.0" encoding="utf-8"?>
<a:theme xmlns:a="http://schemas.openxmlformats.org/drawingml/2006/main" name="Érable">
  <a:themeElements>
    <a:clrScheme name="Personnalisé 1">
      <a:dk1>
        <a:srgbClr val="560098"/>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fontScheme name="Érab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Érab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Érab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Érab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Érab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Érab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Érab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Érab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Érab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Érab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PNL</Template>
  <TotalTime>383</TotalTime>
  <Words>3980</Words>
  <Application>Microsoft Office PowerPoint</Application>
  <PresentationFormat>Grand écran</PresentationFormat>
  <Paragraphs>97</Paragraphs>
  <Slides>39</Slides>
  <Notes>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39</vt:i4>
      </vt:variant>
    </vt:vector>
  </HeadingPairs>
  <TitlesOfParts>
    <vt:vector size="43" baseType="lpstr">
      <vt:lpstr>Calibri</vt:lpstr>
      <vt:lpstr>Times New Roman</vt:lpstr>
      <vt:lpstr>Wingdings</vt:lpstr>
      <vt:lpstr>Érable</vt:lpstr>
      <vt:lpstr>FACULTEPLURIDISCIPLINAIRE DE NADOR  COURS DE L’INTERCULTUREL H. FARHAD</vt:lpstr>
      <vt:lpstr>  INTRODUCTION A L’INTERCULTUREL   </vt:lpstr>
      <vt:lpstr>Présentation PowerPoint</vt:lpstr>
      <vt:lpstr> INTERCULTUREL </vt:lpstr>
      <vt:lpstr>MULTICULTUREL</vt:lpstr>
      <vt:lpstr>Présentation PowerPoint</vt:lpstr>
      <vt:lpstr>Présentation PowerPoint</vt:lpstr>
      <vt:lpstr>Présentation PowerPoint</vt:lpstr>
      <vt:lpstr>Présentation PowerPoint</vt:lpstr>
      <vt:lpstr>Présentation PowerPoint</vt:lpstr>
      <vt:lpstr> CULTURE  </vt:lpstr>
      <vt:lpstr>Présentation PowerPoint</vt:lpstr>
      <vt:lpstr>Présentation PowerPoint</vt:lpstr>
      <vt:lpstr>Présentation PowerPoint</vt:lpstr>
      <vt:lpstr>Présentation PowerPoint</vt:lpstr>
      <vt:lpstr>Présentation PowerPoint</vt:lpstr>
      <vt:lpstr>Présentation PowerPoint</vt:lpstr>
      <vt:lpstr>LES FONCTIONS DE LA CULTURE</vt:lpstr>
      <vt:lpstr>Rapports généraux langue/culture</vt:lpstr>
      <vt:lpstr>IDENTITE </vt:lpstr>
      <vt:lpstr> IDENTITE </vt:lpstr>
      <vt:lpstr>Présentation PowerPoint</vt:lpstr>
      <vt:lpstr>Présentation PowerPoint</vt:lpstr>
      <vt:lpstr>DIVERSITE CULTURELLE </vt:lpstr>
      <vt:lpstr>Présentation PowerPoint</vt:lpstr>
      <vt:lpstr>Présentation PowerPoint</vt:lpstr>
      <vt:lpstr>Présentation PowerPoint</vt:lpstr>
      <vt:lpstr>La communication interculturelle </vt:lpstr>
      <vt:lpstr>Le schéma de la communication </vt:lpstr>
      <vt:lpstr>Les obstacles à la communication en situation interculturelle </vt:lpstr>
      <vt:lpstr>L’ethnocentrisme</vt:lpstr>
      <vt:lpstr>Catégorisation… stéréotypes, préjugés </vt:lpstr>
      <vt:lpstr>Présentation PowerPoint</vt:lpstr>
      <vt:lpstr>L’exotisme </vt:lpstr>
      <vt:lpstr>L’ABSENCE DE PRISE EN COMPTE DE LA DIFFÉRENCE </vt:lpstr>
      <vt:lpstr>Comment lever ces obstacles pour permettre la communication ?</vt:lpstr>
      <vt:lpstr>Mettre en place des compétences de communication interculturelle : </vt:lpstr>
      <vt:lpstr>Comment réagir face à ces différentes conceptions et manières de faire ? </vt:lpstr>
      <vt:lpstr>BIBLIOGRAPHIE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 DU COURS DE L’INTERCULTUREL</dc:title>
  <dc:creator>hp</dc:creator>
  <cp:lastModifiedBy>hp</cp:lastModifiedBy>
  <cp:revision>23</cp:revision>
  <dcterms:created xsi:type="dcterms:W3CDTF">2017-05-18T20:39:29Z</dcterms:created>
  <dcterms:modified xsi:type="dcterms:W3CDTF">2020-03-18T23:27:46Z</dcterms:modified>
</cp:coreProperties>
</file>